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8"/>
  </p:notesMasterIdLst>
  <p:sldIdLst>
    <p:sldId id="256" r:id="rId2"/>
    <p:sldId id="257" r:id="rId3"/>
    <p:sldId id="258" r:id="rId4"/>
    <p:sldId id="272" r:id="rId5"/>
    <p:sldId id="261" r:id="rId6"/>
    <p:sldId id="271" r:id="rId7"/>
    <p:sldId id="262" r:id="rId8"/>
    <p:sldId id="267" r:id="rId9"/>
    <p:sldId id="269" r:id="rId10"/>
    <p:sldId id="270" r:id="rId11"/>
    <p:sldId id="263" r:id="rId12"/>
    <p:sldId id="264" r:id="rId13"/>
    <p:sldId id="273" r:id="rId14"/>
    <p:sldId id="265" r:id="rId15"/>
    <p:sldId id="259"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8600"/>
    <a:srgbClr val="051F36"/>
    <a:srgbClr val="0D457A"/>
    <a:srgbClr val="2471BC"/>
    <a:srgbClr val="2877C4"/>
    <a:srgbClr val="1E5C99"/>
    <a:srgbClr val="389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4464"/>
  </p:normalViewPr>
  <p:slideViewPr>
    <p:cSldViewPr snapToGrid="0" snapToObjects="1">
      <p:cViewPr>
        <p:scale>
          <a:sx n="80" d="100"/>
          <a:sy n="80" d="100"/>
        </p:scale>
        <p:origin x="-90"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241C02-7A7D-2F40-93E7-1F05CC849D1E}" type="datetimeFigureOut">
              <a:rPr lang="en-US" smtClean="0"/>
              <a:t>1/11/2017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4D9744-4DFF-3045-B521-1196E8F902BA}" type="slidenum">
              <a:rPr lang="en-US" smtClean="0"/>
              <a:t>‹#›</a:t>
            </a:fld>
            <a:endParaRPr lang="en-US"/>
          </a:p>
        </p:txBody>
      </p:sp>
    </p:spTree>
    <p:extLst>
      <p:ext uri="{BB962C8B-B14F-4D97-AF65-F5344CB8AC3E}">
        <p14:creationId xmlns:p14="http://schemas.microsoft.com/office/powerpoint/2010/main" val="711972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400" dirty="0"/>
              <a:t>Добрый день. Меня зовут Рахманов Сергей</a:t>
            </a:r>
            <a:r>
              <a:rPr lang="ru-RU" sz="1400" baseline="0" dirty="0"/>
              <a:t>. Сегодня я представляю свою исследовательскую работу, которая называется: «Система автоматического регулирования движения на перекрестках для транспортных средств, управляемых автопилотом». </a:t>
            </a:r>
            <a:r>
              <a:rPr lang="ru-RU" sz="1400" dirty="0"/>
              <a:t>Работа посвящена исследованию вопроса: как можно оптимизировать управление транспортными потоками</a:t>
            </a:r>
            <a:r>
              <a:rPr lang="ru-RU" sz="1400" baseline="0" dirty="0"/>
              <a:t> на перекрестках в эпоху беспилотных автомобилей.</a:t>
            </a:r>
            <a:endParaRPr lang="en-US" sz="1400" dirty="0"/>
          </a:p>
        </p:txBody>
      </p:sp>
      <p:sp>
        <p:nvSpPr>
          <p:cNvPr id="4" name="Slide Number Placeholder 3"/>
          <p:cNvSpPr>
            <a:spLocks noGrp="1"/>
          </p:cNvSpPr>
          <p:nvPr>
            <p:ph type="sldNum" sz="quarter" idx="10"/>
          </p:nvPr>
        </p:nvSpPr>
        <p:spPr/>
        <p:txBody>
          <a:bodyPr/>
          <a:lstStyle/>
          <a:p>
            <a:fld id="{964D9744-4DFF-3045-B521-1196E8F902BA}" type="slidenum">
              <a:rPr lang="en-US" smtClean="0"/>
              <a:t>1</a:t>
            </a:fld>
            <a:endParaRPr lang="en-US"/>
          </a:p>
        </p:txBody>
      </p:sp>
    </p:spTree>
    <p:extLst>
      <p:ext uri="{BB962C8B-B14F-4D97-AF65-F5344CB8AC3E}">
        <p14:creationId xmlns:p14="http://schemas.microsoft.com/office/powerpoint/2010/main" val="3750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последний третий вариант когда автомобиль движется медленнее преследуемого.</a:t>
            </a:r>
            <a:endParaRPr lang="ru-RU" baseline="0" dirty="0"/>
          </a:p>
          <a:p>
            <a:r>
              <a:rPr lang="ru-RU" baseline="0" dirty="0"/>
              <a:t>Для вариантов удаления используются три обратных, аналогичных сценария.</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10</a:t>
            </a:fld>
            <a:endParaRPr lang="en-US"/>
          </a:p>
        </p:txBody>
      </p:sp>
    </p:spTree>
    <p:extLst>
      <p:ext uri="{BB962C8B-B14F-4D97-AF65-F5344CB8AC3E}">
        <p14:creationId xmlns:p14="http://schemas.microsoft.com/office/powerpoint/2010/main" val="307857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Программная реализация описанной выше модели </a:t>
            </a:r>
            <a:r>
              <a:rPr lang="ru-RU" baseline="0" dirty="0"/>
              <a:t>сделана </a:t>
            </a:r>
            <a:r>
              <a:rPr lang="ru-RU" dirty="0"/>
              <a:t>на языке V</a:t>
            </a:r>
            <a:r>
              <a:rPr lang="en-US" dirty="0"/>
              <a:t>BA</a:t>
            </a:r>
            <a:r>
              <a:rPr lang="ru-RU" dirty="0"/>
              <a:t> для</a:t>
            </a:r>
            <a:r>
              <a:rPr lang="ru-RU" baseline="0" dirty="0"/>
              <a:t> </a:t>
            </a:r>
            <a:r>
              <a:rPr lang="en-US" baseline="0" dirty="0"/>
              <a:t>MS</a:t>
            </a:r>
            <a:r>
              <a:rPr lang="ru-RU" dirty="0"/>
              <a:t> </a:t>
            </a:r>
            <a:r>
              <a:rPr lang="ru-RU" dirty="0" err="1"/>
              <a:t>Excel</a:t>
            </a:r>
            <a:r>
              <a:rPr lang="ru-RU" dirty="0"/>
              <a:t>. Для визуального представления использовался программный продукт имитационного моделирования </a:t>
            </a:r>
            <a:r>
              <a:rPr lang="ru-RU" dirty="0" err="1"/>
              <a:t>AnyLogic</a:t>
            </a:r>
            <a:r>
              <a:rPr lang="ru-RU" dirty="0"/>
              <a:t> 7.3.6 </a:t>
            </a:r>
            <a:r>
              <a:rPr lang="ru-RU" dirty="0" err="1"/>
              <a:t>Personal</a:t>
            </a:r>
            <a:r>
              <a:rPr lang="ru-RU" dirty="0"/>
              <a:t> </a:t>
            </a:r>
            <a:r>
              <a:rPr lang="ru-RU" dirty="0" err="1"/>
              <a:t>Learning</a:t>
            </a:r>
            <a:r>
              <a:rPr lang="ru-RU" dirty="0"/>
              <a:t> </a:t>
            </a:r>
            <a:r>
              <a:rPr lang="ru-RU" dirty="0" err="1"/>
              <a:t>Edition</a:t>
            </a:r>
            <a:r>
              <a:rPr lang="ru-RU" dirty="0"/>
              <a:t>.</a:t>
            </a:r>
            <a:r>
              <a:rPr lang="en-US" dirty="0"/>
              <a:t> </a:t>
            </a:r>
            <a:endParaRPr lang="ru-RU" dirty="0"/>
          </a:p>
          <a:p>
            <a:r>
              <a:rPr lang="ru-RU" dirty="0"/>
              <a:t>В заключении предлагаю просмотреть в динамике один имитационный сценарий.</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11</a:t>
            </a:fld>
            <a:endParaRPr lang="en-US"/>
          </a:p>
        </p:txBody>
      </p:sp>
    </p:spTree>
    <p:extLst>
      <p:ext uri="{BB962C8B-B14F-4D97-AF65-F5344CB8AC3E}">
        <p14:creationId xmlns:p14="http://schemas.microsoft.com/office/powerpoint/2010/main" val="886437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Сейчас </a:t>
            </a:r>
            <a:r>
              <a:rPr lang="ru-RU" baseline="0" dirty="0"/>
              <a:t>мы видим как случайный поток БТС по командам системы управления выстраивается в</a:t>
            </a:r>
            <a:r>
              <a:rPr lang="en-US" baseline="0" dirty="0"/>
              <a:t> </a:t>
            </a:r>
            <a:r>
              <a:rPr lang="ru-RU" baseline="0" dirty="0"/>
              <a:t>группы для обеспечения требуемой скважности. В данном случае количество полос в одном направлении 2, а количество машин в группе 4.     Модель позволяет менять все параметры движения: количество полос, размер группы, максимальная скорость, защитную дистанцию между ТС, интенсивность транспортных потоков и т.д.</a:t>
            </a:r>
          </a:p>
          <a:p>
            <a:r>
              <a:rPr lang="ru-RU" baseline="0" dirty="0"/>
              <a:t>Здесь более крупно и на замедленной скорости показано пересечение перекрестка.</a:t>
            </a:r>
          </a:p>
          <a:p>
            <a:pPr marL="0" marR="0" indent="0" algn="l" defTabSz="914400" rtl="0" eaLnBrk="1" fontAlgn="auto" latinLnBrk="0" hangingPunct="1">
              <a:lnSpc>
                <a:spcPct val="100000"/>
              </a:lnSpc>
              <a:spcBef>
                <a:spcPts val="0"/>
              </a:spcBef>
              <a:spcAft>
                <a:spcPts val="0"/>
              </a:spcAft>
              <a:buClrTx/>
              <a:buSzTx/>
              <a:buFontTx/>
              <a:buNone/>
              <a:tabLst/>
              <a:defRPr/>
            </a:pPr>
            <a:r>
              <a:rPr lang="ru-RU" dirty="0"/>
              <a:t>На</a:t>
            </a:r>
            <a:r>
              <a:rPr lang="ru-RU" baseline="0" dirty="0"/>
              <a:t> следующей демонстрации </a:t>
            </a:r>
            <a:r>
              <a:rPr lang="ru-RU" dirty="0"/>
              <a:t>параллельно</a:t>
            </a:r>
            <a:r>
              <a:rPr lang="ru-RU" baseline="0" dirty="0"/>
              <a:t> </a:t>
            </a:r>
            <a:r>
              <a:rPr lang="ru-RU" dirty="0"/>
              <a:t>показаны два варианта пересечения перекрёстка: автоматический и традиционный со светофором.</a:t>
            </a:r>
          </a:p>
        </p:txBody>
      </p:sp>
      <p:sp>
        <p:nvSpPr>
          <p:cNvPr id="4" name="Slide Number Placeholder 3"/>
          <p:cNvSpPr>
            <a:spLocks noGrp="1"/>
          </p:cNvSpPr>
          <p:nvPr>
            <p:ph type="sldNum" sz="quarter" idx="10"/>
          </p:nvPr>
        </p:nvSpPr>
        <p:spPr/>
        <p:txBody>
          <a:bodyPr/>
          <a:lstStyle/>
          <a:p>
            <a:fld id="{964D9744-4DFF-3045-B521-1196E8F902BA}" type="slidenum">
              <a:rPr lang="en-US" smtClean="0"/>
              <a:t>12</a:t>
            </a:fld>
            <a:endParaRPr lang="en-US"/>
          </a:p>
        </p:txBody>
      </p:sp>
    </p:spTree>
    <p:extLst>
      <p:ext uri="{BB962C8B-B14F-4D97-AF65-F5344CB8AC3E}">
        <p14:creationId xmlns:p14="http://schemas.microsoft.com/office/powerpoint/2010/main" val="1778605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Слева мы видим пересечение перекрестка беспилотными автомобилями, справа – обычными со светофором. Имитация</a:t>
            </a:r>
            <a:r>
              <a:rPr lang="ru-RU" baseline="0" dirty="0"/>
              <a:t> традиционной модели сделана встроенными в программу </a:t>
            </a:r>
            <a:r>
              <a:rPr lang="ru-RU" dirty="0" err="1"/>
              <a:t>AnyLogic</a:t>
            </a:r>
            <a:r>
              <a:rPr lang="ru-RU" dirty="0"/>
              <a:t> алгоритмами.</a:t>
            </a:r>
          </a:p>
          <a:p>
            <a:r>
              <a:rPr lang="ru-RU" baseline="0" dirty="0"/>
              <a:t>Видно, что для одинаковых входящих потоков пропускная способность значительно отличается. </a:t>
            </a:r>
          </a:p>
          <a:p>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13</a:t>
            </a:fld>
            <a:endParaRPr lang="en-US"/>
          </a:p>
        </p:txBody>
      </p:sp>
    </p:spTree>
    <p:extLst>
      <p:ext uri="{BB962C8B-B14F-4D97-AF65-F5344CB8AC3E}">
        <p14:creationId xmlns:p14="http://schemas.microsoft.com/office/powerpoint/2010/main" val="253522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Причем</a:t>
            </a:r>
            <a:r>
              <a:rPr lang="ru-RU" baseline="0" dirty="0"/>
              <a:t> из представленных графиков видно, что чем больше интенсивность входящих потоков, тем больше выигрыш в пропускной способности у разработанной системы управления.</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14</a:t>
            </a:fld>
            <a:endParaRPr lang="en-US"/>
          </a:p>
        </p:txBody>
      </p:sp>
    </p:spTree>
    <p:extLst>
      <p:ext uri="{BB962C8B-B14F-4D97-AF65-F5344CB8AC3E}">
        <p14:creationId xmlns:p14="http://schemas.microsoft.com/office/powerpoint/2010/main" val="505595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a:t>
            </a:r>
            <a:r>
              <a:rPr lang="ru-RU" baseline="0" dirty="0"/>
              <a:t> этом слайде коротко перечислены результаты, которых удалось достичь в рамках этого проекта.</a:t>
            </a:r>
          </a:p>
          <a:p>
            <a:r>
              <a:rPr lang="ru-RU" baseline="0" dirty="0"/>
              <a:t>Спасибо </a:t>
            </a:r>
            <a:r>
              <a:rPr lang="ru-RU" baseline="0"/>
              <a:t>за внимание.</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15</a:t>
            </a:fld>
            <a:endParaRPr lang="en-US"/>
          </a:p>
        </p:txBody>
      </p:sp>
    </p:spTree>
    <p:extLst>
      <p:ext uri="{BB962C8B-B14F-4D97-AF65-F5344CB8AC3E}">
        <p14:creationId xmlns:p14="http://schemas.microsoft.com/office/powerpoint/2010/main" val="1402971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4D9744-4DFF-3045-B521-1196E8F902BA}" type="slidenum">
              <a:rPr lang="en-US" smtClean="0"/>
              <a:t>16</a:t>
            </a:fld>
            <a:endParaRPr lang="en-US"/>
          </a:p>
        </p:txBody>
      </p:sp>
    </p:spTree>
    <p:extLst>
      <p:ext uri="{BB962C8B-B14F-4D97-AF65-F5344CB8AC3E}">
        <p14:creationId xmlns:p14="http://schemas.microsoft.com/office/powerpoint/2010/main" val="561747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последнее время мы наблюдаем</a:t>
            </a:r>
            <a:r>
              <a:rPr lang="ru-RU" baseline="0" dirty="0"/>
              <a:t> бурное развитие в области беспилотных ТС. Практически ежедневно в новостных лентах появляется информация о том или ином прогрессе в этой области. Все крупные автоконцерны ведут разработку собственных беспилотных автомобилей По данным </a:t>
            </a:r>
            <a:r>
              <a:rPr lang="en-US" baseline="0" dirty="0"/>
              <a:t>McKinsey </a:t>
            </a:r>
            <a:r>
              <a:rPr lang="ru-RU" baseline="0" dirty="0"/>
              <a:t>в 2030 беспилотные автомобили получат массовое распространение, а к 2050 станут основным видом транспорта. </a:t>
            </a:r>
          </a:p>
          <a:p>
            <a:r>
              <a:rPr lang="ru-RU" baseline="0" dirty="0"/>
              <a:t>Благодаря таким качествам беспилотников как высокая скорость обработки информации, высокая точность позиционирования, обмен информацией о дорожной обстановке появляются новые возможности по управлению транспортными потоками. </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2</a:t>
            </a:fld>
            <a:endParaRPr lang="en-US"/>
          </a:p>
        </p:txBody>
      </p:sp>
    </p:spTree>
    <p:extLst>
      <p:ext uri="{BB962C8B-B14F-4D97-AF65-F5344CB8AC3E}">
        <p14:creationId xmlns:p14="http://schemas.microsoft.com/office/powerpoint/2010/main" val="338086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Целью проекта являлось</a:t>
            </a:r>
            <a:r>
              <a:rPr lang="ru-RU" baseline="0" dirty="0"/>
              <a:t> исследование возможности </a:t>
            </a:r>
            <a:r>
              <a:rPr lang="ru-RU" dirty="0"/>
              <a:t>эффективной управления БТС на перекрестках, создание модели такого управления, а также оценка эффективности различных сценариев транспортных потоков и визуализация получаемых результатов. При этом основные акценты делались на увеличении пропускной способности пересекающихся трафиков, а также уменьшении экологического ущерба от движения автотранспорта.</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3</a:t>
            </a:fld>
            <a:endParaRPr lang="en-US"/>
          </a:p>
        </p:txBody>
      </p:sp>
    </p:spTree>
    <p:extLst>
      <p:ext uri="{BB962C8B-B14F-4D97-AF65-F5344CB8AC3E}">
        <p14:creationId xmlns:p14="http://schemas.microsoft.com/office/powerpoint/2010/main" val="1142974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Данный слайд отражает принципы управления. Если коротко то СУ получает данные от всех беспилотников,</a:t>
            </a:r>
            <a:r>
              <a:rPr lang="ru-RU" baseline="0" dirty="0"/>
              <a:t> приближающихся к перекрестку, и на основе своих алгоритмов выдает (при необходимости) корректирующие команды, которые с одной стороны исключающие столкновение ТС друг с другом, а с другой стороны минимизирующие изменение скоростей этих ТС. Тем самым увеличивается пропускная способность и уменьшается экологический ущерб.</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4</a:t>
            </a:fld>
            <a:endParaRPr lang="en-US"/>
          </a:p>
        </p:txBody>
      </p:sp>
    </p:spTree>
    <p:extLst>
      <p:ext uri="{BB962C8B-B14F-4D97-AF65-F5344CB8AC3E}">
        <p14:creationId xmlns:p14="http://schemas.microsoft.com/office/powerpoint/2010/main" val="204394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latin typeface="+mn-lt"/>
                <a:ea typeface="+mn-ea"/>
                <a:cs typeface="+mn-cs"/>
              </a:rPr>
              <a:t>В качестве критерия эффективности можно выбрать отношение средней скорости пересекающихся потоков к максимально допустимой скорости. </a:t>
            </a:r>
            <a:r>
              <a:rPr lang="ru-RU" dirty="0"/>
              <a:t>В этом случае желаемым идеалом являются прерывающиеся потоки со скважностью 0,5, синхронизированные между собою в противофазе. Поэтому в качестве критерия эффективности управления принималась отклонение реальной величины скважности от этого идеала. На практике достичь идеальных показателей скважности (0,5) не представляется возможным, так как приходится увеличивать продолжительность пустых интервалов для полного освобождения пересекаемых полос поперечным трафиком.</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5</a:t>
            </a:fld>
            <a:endParaRPr lang="en-US"/>
          </a:p>
        </p:txBody>
      </p:sp>
    </p:spTree>
    <p:extLst>
      <p:ext uri="{BB962C8B-B14F-4D97-AF65-F5344CB8AC3E}">
        <p14:creationId xmlns:p14="http://schemas.microsoft.com/office/powerpoint/2010/main" val="135747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a:t>
            </a:r>
            <a:r>
              <a:rPr lang="en-US" dirty="0"/>
              <a:t> </a:t>
            </a:r>
            <a:r>
              <a:rPr lang="ru-RU" dirty="0"/>
              <a:t>работе</a:t>
            </a:r>
            <a:r>
              <a:rPr lang="ru-RU" baseline="0" dirty="0"/>
              <a:t> в</a:t>
            </a:r>
            <a:r>
              <a:rPr lang="ru-RU" dirty="0"/>
              <a:t>ыведены формулы связывающие величины скважности </a:t>
            </a:r>
            <a:r>
              <a:rPr lang="en-US" dirty="0"/>
              <a:t>Q</a:t>
            </a:r>
            <a:r>
              <a:rPr lang="en-US" baseline="0" dirty="0"/>
              <a:t> </a:t>
            </a:r>
            <a:r>
              <a:rPr lang="ru-RU" dirty="0"/>
              <a:t>с числом полос n и количеством автомобилей в каждом периоде потока m, а также формулы для оценки отклонения исследуемых вариантов от идеала. Из формулы следует, что с ростом количества машин в группе m эффективность управления нелинейно возрастает, однако начинает уменьшаться при увеличении количества полос n. На графиках наглядно видна эта зависимость</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6</a:t>
            </a:fld>
            <a:endParaRPr lang="en-US"/>
          </a:p>
        </p:txBody>
      </p:sp>
    </p:spTree>
    <p:extLst>
      <p:ext uri="{BB962C8B-B14F-4D97-AF65-F5344CB8AC3E}">
        <p14:creationId xmlns:p14="http://schemas.microsoft.com/office/powerpoint/2010/main" val="1542258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Для того чтобы реализовать необходимую скважность и организовать</a:t>
            </a:r>
            <a:r>
              <a:rPr lang="ru-RU" baseline="0" dirty="0"/>
              <a:t> автомобили в группы, </a:t>
            </a:r>
            <a:r>
              <a:rPr lang="ru-RU" dirty="0"/>
              <a:t>системе управления необходимо корректировать</a:t>
            </a:r>
            <a:r>
              <a:rPr lang="ru-RU" baseline="0" dirty="0"/>
              <a:t> их движение. На последующих слайдах приведены варианты алгоритмов управления ТС для случаев сближения и удаления. Для достижения этого система управления передаёт транспортным средствам параметры необходимых дистанций до впередиидущих автомобилей и время, за которое эти дистанции надо обеспечить. </a:t>
            </a:r>
          </a:p>
          <a:p>
            <a:r>
              <a:rPr lang="ru-RU" baseline="0" dirty="0"/>
              <a:t>Всего возможны три варианта алгоритмов сближения и обратные им три варианта удаления.</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7</a:t>
            </a:fld>
            <a:endParaRPr lang="en-US"/>
          </a:p>
        </p:txBody>
      </p:sp>
    </p:spTree>
    <p:extLst>
      <p:ext uri="{BB962C8B-B14F-4D97-AF65-F5344CB8AC3E}">
        <p14:creationId xmlns:p14="http://schemas.microsoft.com/office/powerpoint/2010/main" val="891871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Итак, самый простой вариант сближения, когда преследующая машина,</a:t>
            </a:r>
            <a:r>
              <a:rPr lang="ru-RU" baseline="0" dirty="0"/>
              <a:t> которой нужно сократить дистанцию до впереди идущего ТС движется быстрее его и для сокращения дистанции ей нужно просто притормозить с минимальным ускорением. </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8</a:t>
            </a:fld>
            <a:endParaRPr lang="en-US"/>
          </a:p>
        </p:txBody>
      </p:sp>
    </p:spTree>
    <p:extLst>
      <p:ext uri="{BB962C8B-B14F-4D97-AF65-F5344CB8AC3E}">
        <p14:creationId xmlns:p14="http://schemas.microsoft.com/office/powerpoint/2010/main" val="101935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Следующий вариант это когда несмотря на то, что </a:t>
            </a:r>
            <a:r>
              <a:rPr lang="ru-RU" baseline="0" dirty="0"/>
              <a:t>автомобиль движется быстрее преследуемого, ему необходимо ускорится, чтобы за заданное время успеть сократить дистанцию. </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9</a:t>
            </a:fld>
            <a:endParaRPr lang="en-US"/>
          </a:p>
        </p:txBody>
      </p:sp>
    </p:spTree>
    <p:extLst>
      <p:ext uri="{BB962C8B-B14F-4D97-AF65-F5344CB8AC3E}">
        <p14:creationId xmlns:p14="http://schemas.microsoft.com/office/powerpoint/2010/main" val="462740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35C1E88-2985-804A-8646-3FE4B228F5CE}" type="datetime1">
              <a:rPr lang="ru-RU" smtClean="0"/>
              <a:t>11.01.2017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524492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4979BD-097F-3649-9276-CBBA435726F9}" type="datetime1">
              <a:rPr lang="ru-RU" smtClean="0"/>
              <a:t>11.01.2017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773873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98033A-6AC2-C143-B876-E167B4A3E212}" type="datetime1">
              <a:rPr lang="ru-RU" smtClean="0"/>
              <a:t>11.01.2017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2120599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36CE9C-D057-D54F-9B25-A09267127774}" type="datetime1">
              <a:rPr lang="ru-RU" smtClean="0"/>
              <a:t>11.01.2017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518744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6B92FC-87EB-A246-AC42-CE7EB4D1DC63}" type="datetime1">
              <a:rPr lang="ru-RU" smtClean="0"/>
              <a:t>11.01.2017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898150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965CBB-4FA3-CF46-A3F9-A7371A1494BB}" type="datetime1">
              <a:rPr lang="ru-RU" smtClean="0"/>
              <a:t>11.01.2017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344818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A1E08D-9CC3-7546-BB34-584BDDAD60AB}" type="datetime1">
              <a:rPr lang="ru-RU" smtClean="0"/>
              <a:t>11.01.2017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98707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AA8989-BB83-6344-AFD3-76D39D16C17B}" type="datetime1">
              <a:rPr lang="ru-RU" smtClean="0"/>
              <a:t>11.01.2017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125341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8FBBAA-38AA-5544-B4EA-37691C1EB4D3}" type="datetime1">
              <a:rPr lang="ru-RU" smtClean="0"/>
              <a:t>11.01.2017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731439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BBCBA6-A187-D44E-A0A8-F21404B7D822}" type="datetime1">
              <a:rPr lang="ru-RU" smtClean="0"/>
              <a:t>11.01.2017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102070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B53527-CEFB-5F42-97FB-2D5296BF8D2C}" type="datetime1">
              <a:rPr lang="ru-RU" smtClean="0"/>
              <a:t>11.01.2017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459194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139855-57A6-CA4A-88D8-5C7DF50E41ED}" type="datetime1">
              <a:rPr lang="ru-RU" smtClean="0"/>
              <a:t>11.01.2017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99F41-A33A-7F49-A270-F6D562E209B4}" type="slidenum">
              <a:rPr lang="en-US" smtClean="0"/>
              <a:t>‹#›</a:t>
            </a:fld>
            <a:endParaRPr lang="en-US"/>
          </a:p>
        </p:txBody>
      </p:sp>
    </p:spTree>
    <p:extLst>
      <p:ext uri="{BB962C8B-B14F-4D97-AF65-F5344CB8AC3E}">
        <p14:creationId xmlns:p14="http://schemas.microsoft.com/office/powerpoint/2010/main" val="1594188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0.png"/><Relationship Id="rId9" Type="http://schemas.openxmlformats.org/officeDocument/2006/relationships/image" Target="../media/image2.jp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10.png"/><Relationship Id="rId7"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12.png"/><Relationship Id="rId10" Type="http://schemas.openxmlformats.org/officeDocument/2006/relationships/image" Target="../media/image2.jpg"/><Relationship Id="rId4" Type="http://schemas.openxmlformats.org/officeDocument/2006/relationships/image" Target="../media/image70.pn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alphaModFix amt="20000"/>
            <a:extLst>
              <a:ext uri="{28A0092B-C50C-407E-A947-70E740481C1C}">
                <a14:useLocalDpi xmlns:a14="http://schemas.microsoft.com/office/drawing/2010/main" val="0"/>
              </a:ext>
            </a:extLst>
          </a:blip>
          <a:srcRect l="12229" r="12331"/>
          <a:stretch/>
        </p:blipFill>
        <p:spPr>
          <a:xfrm rot="-60000">
            <a:off x="-239288" y="-210863"/>
            <a:ext cx="12747873" cy="7069016"/>
          </a:xfrm>
          <a:prstGeom prst="rect">
            <a:avLst/>
          </a:prstGeom>
        </p:spPr>
      </p:pic>
      <p:sp>
        <p:nvSpPr>
          <p:cNvPr id="5" name="TextBox 4"/>
          <p:cNvSpPr txBox="1"/>
          <p:nvPr/>
        </p:nvSpPr>
        <p:spPr>
          <a:xfrm>
            <a:off x="1711993" y="1865869"/>
            <a:ext cx="8849032" cy="1569660"/>
          </a:xfrm>
          <a:prstGeom prst="rect">
            <a:avLst/>
          </a:prstGeom>
          <a:noFill/>
        </p:spPr>
        <p:txBody>
          <a:bodyPr wrap="square" rtlCol="0">
            <a:spAutoFit/>
          </a:bodyPr>
          <a:lstStyle/>
          <a:p>
            <a:pPr algn="ctr"/>
            <a:r>
              <a:rPr lang="ru-RU" sz="3200" b="1" dirty="0"/>
              <a:t>Система автоматического регулирования движения на перекрестках для транспортных средств, управляемых автопилотом</a:t>
            </a:r>
            <a:r>
              <a:rPr lang="en-US" sz="3200" b="1" dirty="0">
                <a:effectLst/>
              </a:rPr>
              <a:t> </a:t>
            </a:r>
            <a:endParaRPr lang="en-US" sz="3200" b="1" dirty="0"/>
          </a:p>
        </p:txBody>
      </p:sp>
      <p:pic>
        <p:nvPicPr>
          <p:cNvPr id="6" name="Picture 5"/>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356263" y="284191"/>
            <a:ext cx="1015337" cy="1015337"/>
          </a:xfrm>
          <a:prstGeom prst="rect">
            <a:avLst/>
          </a:prstGeom>
        </p:spPr>
      </p:pic>
      <p:sp>
        <p:nvSpPr>
          <p:cNvPr id="7" name="TextBox 6"/>
          <p:cNvSpPr txBox="1"/>
          <p:nvPr/>
        </p:nvSpPr>
        <p:spPr>
          <a:xfrm>
            <a:off x="2389961" y="432488"/>
            <a:ext cx="7611762" cy="369332"/>
          </a:xfrm>
          <a:prstGeom prst="rect">
            <a:avLst/>
          </a:prstGeom>
          <a:noFill/>
        </p:spPr>
        <p:txBody>
          <a:bodyPr wrap="square" rtlCol="0">
            <a:spAutoFit/>
          </a:bodyPr>
          <a:lstStyle/>
          <a:p>
            <a:r>
              <a:rPr lang="ru-RU" b="1" dirty="0"/>
              <a:t>НАУЧНО-ОБРАЗОВАТЕЛЬНОЕ СОРЕВНОВАНИЕ «ШАГ В БУДУЩЕЕ, МОСКВА»</a:t>
            </a:r>
            <a:r>
              <a:rPr lang="en-US" dirty="0">
                <a:effectLst/>
              </a:rPr>
              <a:t> </a:t>
            </a:r>
            <a:endParaRPr lang="en-US" dirty="0"/>
          </a:p>
        </p:txBody>
      </p:sp>
      <p:sp>
        <p:nvSpPr>
          <p:cNvPr id="8" name="TextBox 7"/>
          <p:cNvSpPr txBox="1"/>
          <p:nvPr/>
        </p:nvSpPr>
        <p:spPr>
          <a:xfrm>
            <a:off x="1858618" y="926759"/>
            <a:ext cx="8909222" cy="369332"/>
          </a:xfrm>
          <a:prstGeom prst="rect">
            <a:avLst/>
          </a:prstGeom>
          <a:noFill/>
        </p:spPr>
        <p:txBody>
          <a:bodyPr wrap="square" rtlCol="0">
            <a:spAutoFit/>
          </a:bodyPr>
          <a:lstStyle/>
          <a:p>
            <a:r>
              <a:rPr lang="ru-RU" dirty="0"/>
              <a:t>Кафедра ИУ3 МГТУ им. </a:t>
            </a:r>
            <a:r>
              <a:rPr lang="ru-RU" dirty="0" err="1"/>
              <a:t>Н.Э.Баумана</a:t>
            </a:r>
            <a:r>
              <a:rPr lang="ru-RU" dirty="0"/>
              <a:t> «Информационные системы и телекоммуникации»</a:t>
            </a:r>
            <a:endParaRPr lang="en-US" dirty="0"/>
          </a:p>
        </p:txBody>
      </p:sp>
      <p:sp>
        <p:nvSpPr>
          <p:cNvPr id="9" name="TextBox 8"/>
          <p:cNvSpPr txBox="1"/>
          <p:nvPr/>
        </p:nvSpPr>
        <p:spPr>
          <a:xfrm>
            <a:off x="4296037" y="3917090"/>
            <a:ext cx="2441398" cy="461665"/>
          </a:xfrm>
          <a:prstGeom prst="rect">
            <a:avLst/>
          </a:prstGeom>
          <a:noFill/>
        </p:spPr>
        <p:txBody>
          <a:bodyPr wrap="square" rtlCol="0">
            <a:spAutoFit/>
          </a:bodyPr>
          <a:lstStyle/>
          <a:p>
            <a:r>
              <a:rPr lang="ru-RU" sz="2400" dirty="0"/>
              <a:t>Автор: </a:t>
            </a:r>
            <a:endParaRPr lang="en-US" sz="2400" dirty="0"/>
          </a:p>
        </p:txBody>
      </p:sp>
      <p:sp>
        <p:nvSpPr>
          <p:cNvPr id="10" name="TextBox 9"/>
          <p:cNvSpPr txBox="1"/>
          <p:nvPr/>
        </p:nvSpPr>
        <p:spPr>
          <a:xfrm>
            <a:off x="6936277" y="3921206"/>
            <a:ext cx="5346342" cy="830997"/>
          </a:xfrm>
          <a:prstGeom prst="rect">
            <a:avLst/>
          </a:prstGeom>
          <a:noFill/>
        </p:spPr>
        <p:txBody>
          <a:bodyPr wrap="square" rtlCol="0">
            <a:spAutoFit/>
          </a:bodyPr>
          <a:lstStyle/>
          <a:p>
            <a:r>
              <a:rPr lang="ru-RU" sz="2400" dirty="0"/>
              <a:t>Рахманов Сергей</a:t>
            </a:r>
          </a:p>
          <a:p>
            <a:r>
              <a:rPr lang="ru-RU" sz="2400" dirty="0"/>
              <a:t>ГБОУ </a:t>
            </a:r>
            <a:r>
              <a:rPr lang="ru-RU" sz="2400" dirty="0" smtClean="0"/>
              <a:t>Школа № 368 </a:t>
            </a:r>
            <a:r>
              <a:rPr lang="ru-RU" sz="2400" dirty="0"/>
              <a:t>«Лосиный остров»</a:t>
            </a:r>
            <a:r>
              <a:rPr lang="en-US" sz="2400" dirty="0"/>
              <a:t> </a:t>
            </a:r>
            <a:r>
              <a:rPr lang="ru-RU" sz="2400" dirty="0"/>
              <a:t> </a:t>
            </a:r>
            <a:endParaRPr lang="en-US" sz="2400" dirty="0"/>
          </a:p>
        </p:txBody>
      </p:sp>
      <p:sp>
        <p:nvSpPr>
          <p:cNvPr id="11" name="TextBox 10"/>
          <p:cNvSpPr txBox="1"/>
          <p:nvPr/>
        </p:nvSpPr>
        <p:spPr>
          <a:xfrm>
            <a:off x="4287797" y="4860318"/>
            <a:ext cx="2441398" cy="461665"/>
          </a:xfrm>
          <a:prstGeom prst="rect">
            <a:avLst/>
          </a:prstGeom>
          <a:noFill/>
        </p:spPr>
        <p:txBody>
          <a:bodyPr wrap="square" rtlCol="0">
            <a:spAutoFit/>
          </a:bodyPr>
          <a:lstStyle/>
          <a:p>
            <a:r>
              <a:rPr lang="ru-RU" sz="2400" dirty="0"/>
              <a:t>Руководитель: </a:t>
            </a:r>
            <a:endParaRPr lang="en-US" sz="2400" dirty="0"/>
          </a:p>
        </p:txBody>
      </p:sp>
      <p:sp>
        <p:nvSpPr>
          <p:cNvPr id="12" name="TextBox 11"/>
          <p:cNvSpPr txBox="1"/>
          <p:nvPr/>
        </p:nvSpPr>
        <p:spPr>
          <a:xfrm>
            <a:off x="6928037" y="4864434"/>
            <a:ext cx="5346342" cy="1200329"/>
          </a:xfrm>
          <a:prstGeom prst="rect">
            <a:avLst/>
          </a:prstGeom>
          <a:noFill/>
        </p:spPr>
        <p:txBody>
          <a:bodyPr wrap="square" rtlCol="0">
            <a:spAutoFit/>
          </a:bodyPr>
          <a:lstStyle/>
          <a:p>
            <a:r>
              <a:rPr lang="ru-RU" sz="2400" dirty="0"/>
              <a:t>Павлов Юрий Николаевич</a:t>
            </a:r>
            <a:r>
              <a:rPr lang="en-US" sz="2400" dirty="0"/>
              <a:t> </a:t>
            </a:r>
            <a:endParaRPr lang="ru-RU" sz="2400" dirty="0"/>
          </a:p>
          <a:p>
            <a:r>
              <a:rPr lang="ru-RU" sz="2400" dirty="0" err="1"/>
              <a:t>докт</a:t>
            </a:r>
            <a:r>
              <a:rPr lang="ru-RU" sz="2400" dirty="0"/>
              <a:t>. </a:t>
            </a:r>
            <a:r>
              <a:rPr lang="ru-RU" sz="2400" dirty="0" err="1"/>
              <a:t>техн</a:t>
            </a:r>
            <a:r>
              <a:rPr lang="ru-RU" sz="2400" dirty="0"/>
              <a:t>. наук, профессор, </a:t>
            </a:r>
          </a:p>
          <a:p>
            <a:r>
              <a:rPr lang="ru-RU" sz="2400" dirty="0"/>
              <a:t>МГТУ им. Н.Э. Баумана </a:t>
            </a:r>
            <a:r>
              <a:rPr lang="en-US" sz="2400" dirty="0"/>
              <a:t> </a:t>
            </a:r>
            <a:r>
              <a:rPr lang="ru-RU" sz="2400" dirty="0"/>
              <a:t> </a:t>
            </a:r>
            <a:endParaRPr lang="en-US" sz="2400" dirty="0"/>
          </a:p>
        </p:txBody>
      </p:sp>
      <p:sp>
        <p:nvSpPr>
          <p:cNvPr id="13" name="TextBox 12"/>
          <p:cNvSpPr txBox="1"/>
          <p:nvPr/>
        </p:nvSpPr>
        <p:spPr>
          <a:xfrm>
            <a:off x="4769708" y="6392562"/>
            <a:ext cx="2441398" cy="400110"/>
          </a:xfrm>
          <a:prstGeom prst="rect">
            <a:avLst/>
          </a:prstGeom>
          <a:noFill/>
        </p:spPr>
        <p:txBody>
          <a:bodyPr wrap="square" rtlCol="0">
            <a:spAutoFit/>
          </a:bodyPr>
          <a:lstStyle/>
          <a:p>
            <a:r>
              <a:rPr lang="ru-RU" sz="2000" dirty="0"/>
              <a:t>Москва, 2017 </a:t>
            </a:r>
            <a:endParaRPr lang="en-US" sz="2000"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88624" y="274473"/>
            <a:ext cx="864970" cy="1021618"/>
          </a:xfrm>
          <a:prstGeom prst="rect">
            <a:avLst/>
          </a:prstGeom>
        </p:spPr>
      </p:pic>
    </p:spTree>
    <p:extLst>
      <p:ext uri="{BB962C8B-B14F-4D97-AF65-F5344CB8AC3E}">
        <p14:creationId xmlns:p14="http://schemas.microsoft.com/office/powerpoint/2010/main" val="12697958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10</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43583" y="274253"/>
            <a:ext cx="9741409" cy="707886"/>
          </a:xfrm>
          <a:prstGeom prst="rect">
            <a:avLst/>
          </a:prstGeom>
          <a:noFill/>
        </p:spPr>
        <p:txBody>
          <a:bodyPr wrap="square" rtlCol="0">
            <a:spAutoFit/>
          </a:bodyPr>
          <a:lstStyle/>
          <a:p>
            <a:pPr algn="ctr"/>
            <a:r>
              <a:rPr lang="ru-RU" sz="4000" b="1" dirty="0">
                <a:solidFill>
                  <a:srgbClr val="1E5C99"/>
                </a:solidFill>
              </a:rPr>
              <a:t>Алгоритмы корректирующих воздействий</a:t>
            </a:r>
            <a:endParaRPr lang="en-US" sz="4000" b="1" dirty="0">
              <a:solidFill>
                <a:srgbClr val="1E5C99"/>
              </a:solidFill>
            </a:endParaRPr>
          </a:p>
        </p:txBody>
      </p:sp>
      <p:sp>
        <p:nvSpPr>
          <p:cNvPr id="4" name="Rectangle 3"/>
          <p:cNvSpPr/>
          <p:nvPr/>
        </p:nvSpPr>
        <p:spPr>
          <a:xfrm>
            <a:off x="631368" y="5532610"/>
            <a:ext cx="10054049" cy="1323439"/>
          </a:xfrm>
          <a:prstGeom prst="rect">
            <a:avLst/>
          </a:prstGeom>
        </p:spPr>
        <p:txBody>
          <a:bodyPr wrap="square">
            <a:spAutoFit/>
          </a:bodyPr>
          <a:lstStyle/>
          <a:p>
            <a:r>
              <a:rPr lang="ru-RU" sz="2000" b="1" dirty="0">
                <a:sym typeface="Symbol" charset="2"/>
              </a:rPr>
              <a:t></a:t>
            </a:r>
            <a:r>
              <a:rPr lang="ru-RU" sz="2000" b="1" dirty="0" err="1"/>
              <a:t>V</a:t>
            </a:r>
            <a:r>
              <a:rPr lang="ru-RU" sz="2000" b="1" dirty="0"/>
              <a:t> </a:t>
            </a:r>
            <a:r>
              <a:rPr lang="en-US" sz="2000" b="1" dirty="0"/>
              <a:t>   </a:t>
            </a:r>
            <a:r>
              <a:rPr lang="ru-RU" sz="2000" dirty="0"/>
              <a:t>- разница в скоростях между БТС и БТС, идущим впереди;</a:t>
            </a:r>
          </a:p>
          <a:p>
            <a:r>
              <a:rPr lang="ru-RU" sz="2000" b="1" dirty="0" err="1"/>
              <a:t>V</a:t>
            </a:r>
            <a:r>
              <a:rPr lang="en-US" sz="2000" b="1" baseline="-25000" dirty="0"/>
              <a:t>max</a:t>
            </a:r>
            <a:r>
              <a:rPr lang="ru-RU" sz="2000" b="1" dirty="0"/>
              <a:t> </a:t>
            </a:r>
            <a:r>
              <a:rPr lang="ru-RU" sz="2000" dirty="0"/>
              <a:t>– максимальная скорость, до которой необходимо</a:t>
            </a:r>
            <a:r>
              <a:rPr lang="en-US" sz="2000" dirty="0"/>
              <a:t> </a:t>
            </a:r>
            <a:r>
              <a:rPr lang="ru-RU" sz="2000" dirty="0"/>
              <a:t>разогнаться БТС;</a:t>
            </a:r>
            <a:endParaRPr lang="en-US" sz="2000" dirty="0"/>
          </a:p>
          <a:p>
            <a:r>
              <a:rPr lang="ru-RU" sz="2000" b="1" dirty="0" err="1"/>
              <a:t>T</a:t>
            </a:r>
            <a:r>
              <a:rPr lang="ru-RU" sz="2000" b="1" dirty="0"/>
              <a:t>   </a:t>
            </a:r>
            <a:r>
              <a:rPr lang="en-US" sz="2000" b="1" dirty="0"/>
              <a:t>   </a:t>
            </a:r>
            <a:r>
              <a:rPr lang="ru-RU" sz="2000" b="1" dirty="0"/>
              <a:t> </a:t>
            </a:r>
            <a:r>
              <a:rPr lang="ru-RU" sz="2000" dirty="0"/>
              <a:t>- время, отведенное на выход на требуемую дистанцию; </a:t>
            </a:r>
            <a:endParaRPr lang="en-US" sz="2000" dirty="0"/>
          </a:p>
          <a:p>
            <a:r>
              <a:rPr lang="ru-RU" sz="2000" b="1" dirty="0" err="1"/>
              <a:t>D</a:t>
            </a:r>
            <a:r>
              <a:rPr lang="ru-RU" sz="2000" b="1" dirty="0"/>
              <a:t>   </a:t>
            </a:r>
            <a:r>
              <a:rPr lang="en-US" sz="2000" b="1" dirty="0"/>
              <a:t>   </a:t>
            </a:r>
            <a:r>
              <a:rPr lang="ru-RU" sz="2000" dirty="0"/>
              <a:t>- разница между текущей и требуемой дистанцией. </a:t>
            </a:r>
            <a:endParaRPr lang="en-US" sz="2000" dirty="0"/>
          </a:p>
        </p:txBody>
      </p:sp>
      <mc:AlternateContent xmlns:mc="http://schemas.openxmlformats.org/markup-compatibility/2006" xmlns:a14="http://schemas.microsoft.com/office/drawing/2010/main">
        <mc:Choice Requires="a14">
          <p:sp>
            <p:nvSpPr>
              <p:cNvPr id="9" name="Rectangle 8"/>
              <p:cNvSpPr/>
              <p:nvPr/>
            </p:nvSpPr>
            <p:spPr>
              <a:xfrm>
                <a:off x="631368" y="1655544"/>
                <a:ext cx="417819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400" b="1" i="1" smtClean="0">
                          <a:solidFill>
                            <a:srgbClr val="000000"/>
                          </a:solidFill>
                          <a:effectLst/>
                          <a:latin typeface="Cambria Math" charset="0"/>
                          <a:ea typeface="Times New Roman" charset="0"/>
                          <a:cs typeface="Times New Roman" charset="0"/>
                        </a:rPr>
                        <m:t>Вариант </m:t>
                      </m:r>
                      <m:r>
                        <a:rPr lang="en-US" sz="2400" b="1" i="1" smtClean="0">
                          <a:solidFill>
                            <a:srgbClr val="000000"/>
                          </a:solidFill>
                          <a:effectLst/>
                          <a:latin typeface="Cambria Math" charset="0"/>
                          <a:ea typeface="Times New Roman" charset="0"/>
                          <a:cs typeface="Times New Roman" charset="0"/>
                        </a:rPr>
                        <m:t>𝟑</m:t>
                      </m:r>
                      <m:r>
                        <a:rPr lang="ru-RU" sz="2400" b="1" i="1" smtClean="0">
                          <a:solidFill>
                            <a:srgbClr val="000000"/>
                          </a:solidFill>
                          <a:effectLst/>
                          <a:latin typeface="Cambria Math" charset="0"/>
                          <a:ea typeface="Times New Roman" charset="0"/>
                          <a:cs typeface="Times New Roman" charset="0"/>
                        </a:rPr>
                        <m:t>:</m:t>
                      </m:r>
                      <m:r>
                        <a:rPr lang="en-US" sz="2400" b="1" i="1" smtClean="0">
                          <a:solidFill>
                            <a:srgbClr val="000000"/>
                          </a:solidFill>
                          <a:effectLst/>
                          <a:latin typeface="Cambria Math" charset="0"/>
                          <a:ea typeface="Times New Roman" charset="0"/>
                          <a:cs typeface="Times New Roman" charset="0"/>
                        </a:rPr>
                        <m:t>   </m:t>
                      </m:r>
                      <m:r>
                        <a:rPr lang="ru-RU" sz="2400" b="1" i="1">
                          <a:latin typeface="Cambria Math" charset="0"/>
                        </a:rPr>
                        <m:t>∆</m:t>
                      </m:r>
                      <m:r>
                        <a:rPr lang="en-US" sz="2400" b="1" i="1">
                          <a:latin typeface="Cambria Math" charset="0"/>
                        </a:rPr>
                        <m:t>𝑽</m:t>
                      </m:r>
                      <m:r>
                        <a:rPr lang="en-US" sz="2400" b="1" i="1" smtClean="0">
                          <a:latin typeface="Cambria Math" charset="0"/>
                        </a:rPr>
                        <m:t>&lt;</m:t>
                      </m:r>
                      <m:r>
                        <a:rPr lang="ru-RU" sz="2400" b="1" i="1">
                          <a:latin typeface="Cambria Math" charset="0"/>
                        </a:rPr>
                        <m:t>𝟎</m:t>
                      </m:r>
                      <m:r>
                        <m:rPr>
                          <m:nor/>
                        </m:rPr>
                        <a:rPr lang="ru-RU" sz="2400" b="1"/>
                        <m:t> и </m:t>
                      </m:r>
                      <m:r>
                        <a:rPr lang="ru-RU" sz="2400" b="1" i="1">
                          <a:latin typeface="Cambria Math" charset="0"/>
                        </a:rPr>
                        <m:t>𝑫</m:t>
                      </m:r>
                      <m:r>
                        <a:rPr lang="ru-RU" sz="2400" b="1" i="1">
                          <a:latin typeface="Cambria Math" charset="0"/>
                        </a:rPr>
                        <m:t>&gt;</m:t>
                      </m:r>
                      <m:r>
                        <a:rPr lang="ru-RU" sz="2400" b="1" i="1">
                          <a:latin typeface="Cambria Math" charset="0"/>
                        </a:rPr>
                        <m:t>𝟎</m:t>
                      </m:r>
                    </m:oMath>
                  </m:oMathPara>
                </a14:m>
                <a:endParaRPr lang="en-US" sz="2400" b="1" dirty="0"/>
              </a:p>
            </p:txBody>
          </p:sp>
        </mc:Choice>
        <mc:Fallback xmlns="">
          <p:sp>
            <p:nvSpPr>
              <p:cNvPr id="9" name="Rectangle 8"/>
              <p:cNvSpPr>
                <a:spLocks noRot="1" noChangeAspect="1" noMove="1" noResize="1" noEditPoints="1" noAdjustHandles="1" noChangeArrowheads="1" noChangeShapeType="1" noTextEdit="1"/>
              </p:cNvSpPr>
              <p:nvPr/>
            </p:nvSpPr>
            <p:spPr>
              <a:xfrm>
                <a:off x="631368" y="1655544"/>
                <a:ext cx="4178195" cy="461665"/>
              </a:xfrm>
              <a:prstGeom prst="rect">
                <a:avLst/>
              </a:prstGeom>
              <a:blipFill rotWithShape="0">
                <a:blip r:embed="rId4"/>
                <a:stretch>
                  <a:fillRect t="-105333" b="-1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8034134" y="3763129"/>
                <a:ext cx="1253292" cy="7850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𝒂</m:t>
                      </m:r>
                      <m:r>
                        <a:rPr lang="en-US" sz="2400" b="0" i="0">
                          <a:latin typeface="Cambria Math" charset="0"/>
                        </a:rPr>
                        <m:t>=</m:t>
                      </m:r>
                      <m:f>
                        <m:fPr>
                          <m:ctrlPr>
                            <a:rPr lang="en-US" sz="2400" b="0" i="1">
                              <a:latin typeface="Cambria Math"/>
                            </a:rPr>
                          </m:ctrlPr>
                        </m:fPr>
                        <m:num>
                          <m:r>
                            <a:rPr lang="en-US" sz="2400" b="1" i="1">
                              <a:latin typeface="Cambria Math" charset="0"/>
                            </a:rPr>
                            <m:t>𝜟</m:t>
                          </m:r>
                          <m:r>
                            <a:rPr lang="en-US" sz="2400" b="1" i="1">
                              <a:latin typeface="Cambria Math" charset="0"/>
                            </a:rPr>
                            <m:t>𝑽</m:t>
                          </m:r>
                        </m:num>
                        <m:den>
                          <m:r>
                            <a:rPr lang="en-US" sz="2400" b="1" i="1">
                              <a:latin typeface="Cambria Math" charset="0"/>
                            </a:rPr>
                            <m:t>𝒕</m:t>
                          </m:r>
                        </m:den>
                      </m:f>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8034134" y="3763129"/>
                <a:ext cx="1253292" cy="785087"/>
              </a:xfrm>
              <a:prstGeom prst="rect">
                <a:avLst/>
              </a:prstGeom>
              <a:blipFill rotWithShape="0">
                <a:blip r:embed="rId5"/>
                <a:stretch>
                  <a:fillRect/>
                </a:stretch>
              </a:blipFill>
            </p:spPr>
            <p:txBody>
              <a:bodyPr/>
              <a:lstStyle/>
              <a:p>
                <a:r>
                  <a:rPr lang="en-US">
                    <a:noFill/>
                  </a:rPr>
                  <a:t> </a:t>
                </a:r>
              </a:p>
            </p:txBody>
          </p:sp>
        </mc:Fallback>
      </mc:AlternateContent>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31189" t="20792" r="16810" b="23779"/>
          <a:stretch/>
        </p:blipFill>
        <p:spPr>
          <a:xfrm>
            <a:off x="1149521" y="2360710"/>
            <a:ext cx="3814351" cy="3049414"/>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6048577" y="2617318"/>
                <a:ext cx="584967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𝜟</m:t>
                      </m:r>
                      <m:r>
                        <a:rPr lang="en-US" sz="2400" b="1" i="1" smtClean="0">
                          <a:latin typeface="Cambria Math" charset="0"/>
                        </a:rPr>
                        <m:t>𝑽</m:t>
                      </m:r>
                      <m:sSup>
                        <m:sSupPr>
                          <m:ctrlPr>
                            <a:rPr lang="en-US" sz="2400" b="1" i="1">
                              <a:latin typeface="Cambria Math"/>
                            </a:rPr>
                          </m:ctrlPr>
                        </m:sSupPr>
                        <m:e>
                          <m:r>
                            <a:rPr lang="en-US" sz="2400" b="1" i="1">
                              <a:latin typeface="Cambria Math" charset="0"/>
                            </a:rPr>
                            <m:t>𝒕</m:t>
                          </m:r>
                        </m:e>
                        <m:sup>
                          <m:r>
                            <a:rPr lang="en-US" sz="2400" b="0" i="0">
                              <a:latin typeface="Cambria Math" charset="0"/>
                            </a:rPr>
                            <m:t>2</m:t>
                          </m:r>
                        </m:sup>
                      </m:sSup>
                      <m:r>
                        <a:rPr lang="en-US" sz="2400" b="0" i="0">
                          <a:latin typeface="Cambria Math" charset="0"/>
                        </a:rPr>
                        <m:t>+(4</m:t>
                      </m:r>
                      <m:r>
                        <a:rPr lang="en-US" sz="2400" b="1" i="1">
                          <a:latin typeface="Cambria Math" charset="0"/>
                        </a:rPr>
                        <m:t>𝑫</m:t>
                      </m:r>
                      <m:r>
                        <a:rPr lang="en-US" sz="2400" b="0" i="0">
                          <a:latin typeface="Cambria Math" charset="0"/>
                        </a:rPr>
                        <m:t>−2</m:t>
                      </m:r>
                      <m:r>
                        <a:rPr lang="en-US" sz="2400" b="1" i="1">
                          <a:latin typeface="Cambria Math" charset="0"/>
                        </a:rPr>
                        <m:t>𝜟</m:t>
                      </m:r>
                      <m:r>
                        <a:rPr lang="en-US" sz="2400" b="1" i="1">
                          <a:latin typeface="Cambria Math" charset="0"/>
                        </a:rPr>
                        <m:t>𝑽</m:t>
                      </m:r>
                      <m:r>
                        <a:rPr lang="en-US" sz="2400" b="0" i="0">
                          <a:latin typeface="Cambria Math" charset="0"/>
                        </a:rPr>
                        <m:t>−2</m:t>
                      </m:r>
                      <m:r>
                        <a:rPr lang="en-US" sz="2400" b="1" i="1">
                          <a:latin typeface="Cambria Math" charset="0"/>
                        </a:rPr>
                        <m:t>𝜟</m:t>
                      </m:r>
                      <m:r>
                        <a:rPr lang="en-US" sz="2400" b="1" i="1">
                          <a:latin typeface="Cambria Math" charset="0"/>
                        </a:rPr>
                        <m:t>𝑽𝑻</m:t>
                      </m:r>
                      <m:r>
                        <a:rPr lang="en-US" sz="2400" b="0" i="0">
                          <a:latin typeface="Cambria Math" charset="0"/>
                        </a:rPr>
                        <m:t>)</m:t>
                      </m:r>
                      <m:r>
                        <a:rPr lang="en-US" sz="2400" b="1" i="1">
                          <a:latin typeface="Cambria Math" charset="0"/>
                        </a:rPr>
                        <m:t>𝒕</m:t>
                      </m:r>
                      <m:r>
                        <a:rPr lang="en-US" sz="2400" b="0" i="0">
                          <a:latin typeface="Cambria Math" charset="0"/>
                        </a:rPr>
                        <m:t>+</m:t>
                      </m:r>
                      <m:r>
                        <a:rPr lang="en-US" sz="2400" b="1" i="1">
                          <a:latin typeface="Cambria Math" charset="0"/>
                        </a:rPr>
                        <m:t>𝜟</m:t>
                      </m:r>
                      <m:r>
                        <a:rPr lang="en-US" sz="2400" b="1" i="1">
                          <a:latin typeface="Cambria Math" charset="0"/>
                        </a:rPr>
                        <m:t>𝑽</m:t>
                      </m:r>
                      <m:sSup>
                        <m:sSupPr>
                          <m:ctrlPr>
                            <a:rPr lang="en-US" sz="2400" b="1" i="1">
                              <a:latin typeface="Cambria Math"/>
                            </a:rPr>
                          </m:ctrlPr>
                        </m:sSupPr>
                        <m:e>
                          <m:r>
                            <a:rPr lang="en-US" sz="2400" b="1" i="1">
                              <a:latin typeface="Cambria Math" charset="0"/>
                            </a:rPr>
                            <m:t>𝑻</m:t>
                          </m:r>
                        </m:e>
                        <m:sup>
                          <m:r>
                            <a:rPr lang="en-US" sz="2400" b="0" i="0">
                              <a:latin typeface="Cambria Math" charset="0"/>
                            </a:rPr>
                            <m:t>2</m:t>
                          </m:r>
                        </m:sup>
                      </m:sSup>
                      <m:r>
                        <a:rPr lang="en-US" sz="2400" b="0" i="0">
                          <a:latin typeface="Cambria Math" charset="0"/>
                        </a:rPr>
                        <m:t>=0</m:t>
                      </m:r>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6048577" y="2617318"/>
                <a:ext cx="5849678" cy="461665"/>
              </a:xfrm>
              <a:prstGeom prst="rect">
                <a:avLst/>
              </a:prstGeom>
              <a:blipFill rotWithShape="0">
                <a:blip r:embed="rId7"/>
                <a:stretch>
                  <a:fillRect b="-17105"/>
                </a:stretch>
              </a:blipFill>
            </p:spPr>
            <p:txBody>
              <a:bodyPr/>
              <a:lstStyle/>
              <a:p>
                <a:r>
                  <a:rPr lang="en-US">
                    <a:noFill/>
                  </a:rPr>
                  <a:t> </a:t>
                </a:r>
              </a:p>
            </p:txBody>
          </p:sp>
        </mc:Fallback>
      </mc:AlternateContent>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5" name="Picture 14"/>
          <p:cNvPicPr>
            <a:picLocks noChangeAspect="1"/>
          </p:cNvPicPr>
          <p:nvPr/>
        </p:nvPicPr>
        <p:blipFill>
          <a:blip r:embed="rId9">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675299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11</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55775" y="274253"/>
            <a:ext cx="9741409" cy="707886"/>
          </a:xfrm>
          <a:prstGeom prst="rect">
            <a:avLst/>
          </a:prstGeom>
          <a:noFill/>
        </p:spPr>
        <p:txBody>
          <a:bodyPr wrap="square" rtlCol="0">
            <a:spAutoFit/>
          </a:bodyPr>
          <a:lstStyle/>
          <a:p>
            <a:pPr algn="ctr"/>
            <a:r>
              <a:rPr lang="ru-RU" sz="4000" b="1" dirty="0">
                <a:solidFill>
                  <a:srgbClr val="1E5C99"/>
                </a:solidFill>
              </a:rPr>
              <a:t>Программная реализация модели</a:t>
            </a:r>
            <a:endParaRPr lang="en-US" sz="4000" b="1" dirty="0">
              <a:solidFill>
                <a:srgbClr val="1E5C99"/>
              </a:solidFill>
            </a:endParaRPr>
          </a:p>
        </p:txBody>
      </p:sp>
      <p:sp>
        <p:nvSpPr>
          <p:cNvPr id="2" name="Rounded Rectangle 1"/>
          <p:cNvSpPr/>
          <p:nvPr/>
        </p:nvSpPr>
        <p:spPr>
          <a:xfrm>
            <a:off x="274319" y="1972489"/>
            <a:ext cx="5708468" cy="1632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lang="ru-RU" sz="2200" dirty="0"/>
              <a:t>Удобно менять параметры алгоритмов</a:t>
            </a:r>
            <a:endParaRPr lang="en-US" sz="2200" dirty="0"/>
          </a:p>
          <a:p>
            <a:pPr marL="285750" indent="-285750">
              <a:buFont typeface="Arial" charset="0"/>
              <a:buChar char="•"/>
            </a:pPr>
            <a:r>
              <a:rPr lang="ru-RU" sz="2200" dirty="0"/>
              <a:t>Не требует </a:t>
            </a:r>
            <a:r>
              <a:rPr lang="ru-RU" sz="2200" dirty="0" err="1"/>
              <a:t>компеляции</a:t>
            </a:r>
            <a:endParaRPr lang="ru-RU" sz="2200" dirty="0"/>
          </a:p>
          <a:p>
            <a:pPr marL="285750" indent="-285750">
              <a:buFont typeface="Arial" charset="0"/>
              <a:buChar char="•"/>
            </a:pPr>
            <a:r>
              <a:rPr lang="ru-RU" sz="2200" dirty="0"/>
              <a:t>Возможность предварительного просмотра результата работы алгоритма</a:t>
            </a:r>
            <a:r>
              <a:rPr lang="en-US" sz="2200" dirty="0"/>
              <a:t> </a:t>
            </a:r>
          </a:p>
        </p:txBody>
      </p:sp>
      <p:sp>
        <p:nvSpPr>
          <p:cNvPr id="8" name="Rounded Rectangle 7"/>
          <p:cNvSpPr/>
          <p:nvPr/>
        </p:nvSpPr>
        <p:spPr>
          <a:xfrm>
            <a:off x="274319" y="4361923"/>
            <a:ext cx="5708468" cy="22716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lang="ru-RU" sz="2200" dirty="0"/>
              <a:t>Наглядная визуализация результатов работы модели</a:t>
            </a:r>
            <a:r>
              <a:rPr lang="en-US" sz="2200" dirty="0"/>
              <a:t>. </a:t>
            </a:r>
            <a:endParaRPr lang="ru-RU" sz="2200" dirty="0"/>
          </a:p>
          <a:p>
            <a:pPr marL="285750" indent="-285750">
              <a:buFont typeface="Arial" charset="0"/>
              <a:buChar char="•"/>
            </a:pPr>
            <a:r>
              <a:rPr lang="ru-RU" sz="2200" dirty="0"/>
              <a:t>Имитация</a:t>
            </a:r>
            <a:r>
              <a:rPr lang="en-US" sz="2200" dirty="0"/>
              <a:t> </a:t>
            </a:r>
            <a:r>
              <a:rPr lang="ru-RU" sz="2200" dirty="0"/>
              <a:t>традиционной (светофорной) системы управления перекрестком. </a:t>
            </a:r>
          </a:p>
          <a:p>
            <a:pPr marL="285750" indent="-285750">
              <a:buFont typeface="Arial" charset="0"/>
              <a:buChar char="•"/>
            </a:pPr>
            <a:r>
              <a:rPr lang="ru-RU" sz="2200" dirty="0"/>
              <a:t>Сравнение пропускной способности разных алгоритмов управления</a:t>
            </a:r>
            <a:endParaRPr lang="en-US" sz="22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9374" y="4343613"/>
            <a:ext cx="3611201" cy="2108941"/>
          </a:xfrm>
          <a:prstGeom prst="rect">
            <a:avLst/>
          </a:prstGeom>
        </p:spPr>
      </p:pic>
      <p:sp>
        <p:nvSpPr>
          <p:cNvPr id="3" name="TextBox 2"/>
          <p:cNvSpPr txBox="1"/>
          <p:nvPr/>
        </p:nvSpPr>
        <p:spPr>
          <a:xfrm>
            <a:off x="117566" y="1397724"/>
            <a:ext cx="6648994" cy="461665"/>
          </a:xfrm>
          <a:prstGeom prst="rect">
            <a:avLst/>
          </a:prstGeom>
          <a:noFill/>
        </p:spPr>
        <p:txBody>
          <a:bodyPr wrap="square" rtlCol="0">
            <a:spAutoFit/>
          </a:bodyPr>
          <a:lstStyle/>
          <a:p>
            <a:r>
              <a:rPr lang="ru-RU" sz="2400" dirty="0"/>
              <a:t>Реализация алгоритмов модели: </a:t>
            </a:r>
            <a:r>
              <a:rPr lang="en-US" sz="2400" b="1" dirty="0"/>
              <a:t>VBA (MS Excel)</a:t>
            </a:r>
          </a:p>
        </p:txBody>
      </p:sp>
      <p:sp>
        <p:nvSpPr>
          <p:cNvPr id="14" name="TextBox 13"/>
          <p:cNvSpPr txBox="1"/>
          <p:nvPr/>
        </p:nvSpPr>
        <p:spPr>
          <a:xfrm>
            <a:off x="126273" y="3900258"/>
            <a:ext cx="6400797" cy="461665"/>
          </a:xfrm>
          <a:prstGeom prst="rect">
            <a:avLst/>
          </a:prstGeom>
          <a:noFill/>
        </p:spPr>
        <p:txBody>
          <a:bodyPr wrap="square" rtlCol="0">
            <a:spAutoFit/>
          </a:bodyPr>
          <a:lstStyle/>
          <a:p>
            <a:r>
              <a:rPr lang="ru-RU" sz="2400" dirty="0"/>
              <a:t>Визуализация: </a:t>
            </a:r>
            <a:r>
              <a:rPr lang="ru-RU" sz="2400" b="1" dirty="0" err="1"/>
              <a:t>AnyLogic</a:t>
            </a:r>
            <a:r>
              <a:rPr lang="ru-RU" sz="2400" b="1" dirty="0"/>
              <a:t> 7.3.6 </a:t>
            </a:r>
            <a:r>
              <a:rPr lang="ru-RU" sz="2400" b="1" dirty="0" err="1"/>
              <a:t>Learning</a:t>
            </a:r>
            <a:r>
              <a:rPr lang="ru-RU" sz="2400" b="1" dirty="0"/>
              <a:t> </a:t>
            </a:r>
            <a:r>
              <a:rPr lang="ru-RU" sz="2400" b="1" dirty="0" err="1"/>
              <a:t>Edition</a:t>
            </a:r>
            <a:r>
              <a:rPr lang="ru-RU" sz="2400" dirty="0"/>
              <a:t> </a:t>
            </a:r>
            <a:endParaRPr lang="en-US" sz="2400" dirty="0"/>
          </a:p>
        </p:txBody>
      </p:sp>
      <p:sp>
        <p:nvSpPr>
          <p:cNvPr id="12" name="U-Turn Arrow 11"/>
          <p:cNvSpPr/>
          <p:nvPr/>
        </p:nvSpPr>
        <p:spPr>
          <a:xfrm rot="5400000">
            <a:off x="4826063" y="4107614"/>
            <a:ext cx="2952209" cy="380135"/>
          </a:xfrm>
          <a:prstGeom prst="uturnArrow">
            <a:avLst>
              <a:gd name="adj1" fmla="val 26420"/>
              <a:gd name="adj2" fmla="val 25000"/>
              <a:gd name="adj3" fmla="val 31873"/>
              <a:gd name="adj4" fmla="val 5000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4621" y="1484718"/>
            <a:ext cx="3771870" cy="2120641"/>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4892" t="9882" r="15105" b="9871"/>
          <a:stretch/>
        </p:blipFill>
        <p:spPr>
          <a:xfrm>
            <a:off x="8740238" y="2218651"/>
            <a:ext cx="3095487" cy="1995056"/>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8" name="Picture 17"/>
          <p:cNvPicPr>
            <a:picLocks noChangeAspect="1"/>
          </p:cNvPicPr>
          <p:nvPr/>
        </p:nvPicPr>
        <p:blipFill>
          <a:blip r:embed="rId7">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3914219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12</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19199" y="274253"/>
            <a:ext cx="9802369" cy="707886"/>
          </a:xfrm>
          <a:prstGeom prst="rect">
            <a:avLst/>
          </a:prstGeom>
          <a:noFill/>
        </p:spPr>
        <p:txBody>
          <a:bodyPr wrap="square" rtlCol="0">
            <a:spAutoFit/>
          </a:bodyPr>
          <a:lstStyle/>
          <a:p>
            <a:pPr algn="ctr"/>
            <a:r>
              <a:rPr lang="ru-RU" sz="4000" b="1" dirty="0">
                <a:solidFill>
                  <a:srgbClr val="1E5C99"/>
                </a:solidFill>
              </a:rPr>
              <a:t>Демонстрация в динамике</a:t>
            </a:r>
            <a:endParaRPr lang="en-US" sz="4000" b="1" dirty="0">
              <a:solidFill>
                <a:srgbClr val="1E5C99"/>
              </a:solidFill>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4" name="Picture 13"/>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pic>
        <p:nvPicPr>
          <p:cNvPr id="3" name="inter.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317544" y="1589933"/>
            <a:ext cx="7105650" cy="4248150"/>
          </a:xfrm>
          <a:prstGeom prst="rect">
            <a:avLst/>
          </a:prstGeom>
        </p:spPr>
      </p:pic>
    </p:spTree>
    <p:extLst>
      <p:ext uri="{BB962C8B-B14F-4D97-AF65-F5344CB8AC3E}">
        <p14:creationId xmlns:p14="http://schemas.microsoft.com/office/powerpoint/2010/main" val="186188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1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13</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19199" y="274253"/>
            <a:ext cx="9802369" cy="707886"/>
          </a:xfrm>
          <a:prstGeom prst="rect">
            <a:avLst/>
          </a:prstGeom>
          <a:noFill/>
        </p:spPr>
        <p:txBody>
          <a:bodyPr wrap="square" rtlCol="0">
            <a:spAutoFit/>
          </a:bodyPr>
          <a:lstStyle/>
          <a:p>
            <a:pPr algn="ctr"/>
            <a:r>
              <a:rPr lang="ru-RU" sz="4000" b="1" dirty="0">
                <a:solidFill>
                  <a:srgbClr val="1E5C99"/>
                </a:solidFill>
              </a:rPr>
              <a:t>Демонстрация сравнения</a:t>
            </a:r>
            <a:endParaRPr lang="en-US" sz="4000" b="1" dirty="0">
              <a:solidFill>
                <a:srgbClr val="1E5C99"/>
              </a:solidFill>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4" name="Picture 13"/>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pic>
        <p:nvPicPr>
          <p:cNvPr id="4" name="compare.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323975" y="1162050"/>
            <a:ext cx="9544050" cy="4533900"/>
          </a:xfrm>
          <a:prstGeom prst="rect">
            <a:avLst/>
          </a:prstGeom>
        </p:spPr>
      </p:pic>
    </p:spTree>
    <p:extLst>
      <p:ext uri="{BB962C8B-B14F-4D97-AF65-F5344CB8AC3E}">
        <p14:creationId xmlns:p14="http://schemas.microsoft.com/office/powerpoint/2010/main" val="129654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14</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55776" y="274253"/>
            <a:ext cx="9729216" cy="646331"/>
          </a:xfrm>
          <a:prstGeom prst="rect">
            <a:avLst/>
          </a:prstGeom>
          <a:noFill/>
        </p:spPr>
        <p:txBody>
          <a:bodyPr wrap="square" rtlCol="0">
            <a:spAutoFit/>
          </a:bodyPr>
          <a:lstStyle/>
          <a:p>
            <a:pPr algn="ctr"/>
            <a:r>
              <a:rPr lang="ru-RU" sz="3600" b="1">
                <a:solidFill>
                  <a:srgbClr val="1E5C99"/>
                </a:solidFill>
              </a:rPr>
              <a:t>Сравнение систем управления</a:t>
            </a:r>
            <a:endParaRPr lang="en-US" sz="3600" b="1" dirty="0">
              <a:solidFill>
                <a:srgbClr val="1E5C99"/>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94" y="2110827"/>
            <a:ext cx="4675414" cy="368675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9760" y="2110827"/>
            <a:ext cx="6089904" cy="3686759"/>
          </a:xfrm>
          <a:prstGeom prst="rect">
            <a:avLst/>
          </a:prstGeom>
        </p:spPr>
      </p:pic>
      <p:sp>
        <p:nvSpPr>
          <p:cNvPr id="4" name="Rectangle 3"/>
          <p:cNvSpPr/>
          <p:nvPr/>
        </p:nvSpPr>
        <p:spPr>
          <a:xfrm>
            <a:off x="6387881" y="1437720"/>
            <a:ext cx="5025928" cy="498342"/>
          </a:xfrm>
          <a:prstGeom prst="rect">
            <a:avLst/>
          </a:prstGeom>
        </p:spPr>
        <p:txBody>
          <a:bodyPr wrap="none">
            <a:spAutoFit/>
          </a:bodyPr>
          <a:lstStyle/>
          <a:p>
            <a:pPr indent="3810">
              <a:lnSpc>
                <a:spcPct val="150000"/>
              </a:lnSpc>
              <a:spcAft>
                <a:spcPts val="0"/>
              </a:spcAft>
            </a:pPr>
            <a:r>
              <a:rPr lang="ru-RU" sz="2000">
                <a:solidFill>
                  <a:srgbClr val="000000"/>
                </a:solidFill>
                <a:effectLst/>
                <a:latin typeface="Times New Roman" charset="0"/>
                <a:ea typeface="Times New Roman" charset="0"/>
              </a:rPr>
              <a:t>Интенсивность 120 автомобилей в минуту:  </a:t>
            </a:r>
            <a:endParaRPr lang="en-US" sz="2000" dirty="0">
              <a:solidFill>
                <a:srgbClr val="000000"/>
              </a:solidFill>
              <a:effectLst/>
              <a:latin typeface="Arial" charset="0"/>
              <a:ea typeface="Arial" charset="0"/>
            </a:endParaRPr>
          </a:p>
        </p:txBody>
      </p:sp>
      <p:sp>
        <p:nvSpPr>
          <p:cNvPr id="9" name="Rectangle 8"/>
          <p:cNvSpPr/>
          <p:nvPr/>
        </p:nvSpPr>
        <p:spPr>
          <a:xfrm>
            <a:off x="596662" y="1433364"/>
            <a:ext cx="5025928" cy="498342"/>
          </a:xfrm>
          <a:prstGeom prst="rect">
            <a:avLst/>
          </a:prstGeom>
        </p:spPr>
        <p:txBody>
          <a:bodyPr wrap="none">
            <a:spAutoFit/>
          </a:bodyPr>
          <a:lstStyle/>
          <a:p>
            <a:pPr indent="3810">
              <a:lnSpc>
                <a:spcPct val="150000"/>
              </a:lnSpc>
              <a:spcAft>
                <a:spcPts val="0"/>
              </a:spcAft>
            </a:pPr>
            <a:r>
              <a:rPr lang="ru-RU" sz="2000" dirty="0">
                <a:solidFill>
                  <a:srgbClr val="000000"/>
                </a:solidFill>
                <a:effectLst/>
                <a:latin typeface="Times New Roman" charset="0"/>
                <a:ea typeface="Times New Roman" charset="0"/>
              </a:rPr>
              <a:t>Интенсивность 240 автомобилей в минуту:  </a:t>
            </a:r>
            <a:endParaRPr lang="en-US" sz="2000" dirty="0">
              <a:solidFill>
                <a:srgbClr val="000000"/>
              </a:solidFill>
              <a:effectLst/>
              <a:latin typeface="Arial" charset="0"/>
              <a:ea typeface="Arial" charset="0"/>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4" name="Picture 13"/>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19972524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15</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43583" y="274253"/>
            <a:ext cx="9729217" cy="707886"/>
          </a:xfrm>
          <a:prstGeom prst="rect">
            <a:avLst/>
          </a:prstGeom>
          <a:noFill/>
        </p:spPr>
        <p:txBody>
          <a:bodyPr wrap="square" rtlCol="0">
            <a:spAutoFit/>
          </a:bodyPr>
          <a:lstStyle/>
          <a:p>
            <a:pPr algn="ctr"/>
            <a:r>
              <a:rPr lang="ru-RU" sz="4000" b="1" dirty="0">
                <a:solidFill>
                  <a:srgbClr val="1E5C99"/>
                </a:solidFill>
              </a:rPr>
              <a:t>Результаты</a:t>
            </a:r>
            <a:endParaRPr lang="en-US" sz="4000" b="1" dirty="0">
              <a:solidFill>
                <a:srgbClr val="1E5C99"/>
              </a:solidFill>
            </a:endParaRPr>
          </a:p>
        </p:txBody>
      </p:sp>
      <p:sp>
        <p:nvSpPr>
          <p:cNvPr id="3" name="Rectangle 2"/>
          <p:cNvSpPr/>
          <p:nvPr/>
        </p:nvSpPr>
        <p:spPr>
          <a:xfrm>
            <a:off x="214307" y="1404712"/>
            <a:ext cx="11372447" cy="6740307"/>
          </a:xfrm>
          <a:prstGeom prst="rect">
            <a:avLst/>
          </a:prstGeom>
        </p:spPr>
        <p:txBody>
          <a:bodyPr wrap="square">
            <a:spAutoFit/>
          </a:bodyPr>
          <a:lstStyle/>
          <a:p>
            <a:pPr marL="285750" lvl="0" indent="-285750">
              <a:buFont typeface="Arial" charset="0"/>
              <a:buChar char="•"/>
            </a:pPr>
            <a:r>
              <a:rPr lang="ru-RU" sz="2400" dirty="0"/>
              <a:t>Разработан и исследован «импульсный» алгоритм управления для упрощенной модели прямолинейного движения беспилотных транспортных </a:t>
            </a:r>
          </a:p>
          <a:p>
            <a:pPr marL="285750" lvl="0" indent="-285750">
              <a:buFont typeface="Arial" charset="0"/>
              <a:buChar char="•"/>
            </a:pPr>
            <a:r>
              <a:rPr lang="ru-RU" sz="2400" dirty="0"/>
              <a:t>Получены математические формулы, связывающие эффективность (скважность) «импульсных» потоков с числом полос </a:t>
            </a:r>
            <a:r>
              <a:rPr lang="en-US" sz="2400" b="1" dirty="0"/>
              <a:t>n</a:t>
            </a:r>
            <a:r>
              <a:rPr lang="ru-RU" sz="2400" dirty="0"/>
              <a:t> и количеством транспортных средств в группе </a:t>
            </a:r>
            <a:r>
              <a:rPr lang="en-US" sz="2400" b="1" dirty="0"/>
              <a:t>m</a:t>
            </a:r>
            <a:endParaRPr lang="ru-RU" sz="2400" b="1" dirty="0"/>
          </a:p>
          <a:p>
            <a:pPr marL="285750" lvl="0" indent="-285750">
              <a:buFont typeface="Arial" charset="0"/>
              <a:buChar char="•"/>
            </a:pPr>
            <a:r>
              <a:rPr lang="ru-RU" sz="2400" dirty="0"/>
              <a:t>Предложены и обоснованы шесть основных алгоритмов корректирующего управления беспилотными ТС</a:t>
            </a:r>
          </a:p>
          <a:p>
            <a:pPr marL="285750" lvl="0" indent="-285750">
              <a:buFont typeface="Arial" charset="0"/>
              <a:buChar char="•"/>
            </a:pPr>
            <a:r>
              <a:rPr lang="ru-RU" sz="2400" dirty="0"/>
              <a:t>Разработана программа реализующая алгоритмы управления и корректировки </a:t>
            </a:r>
          </a:p>
          <a:p>
            <a:pPr marL="285750" indent="-285750">
              <a:buFont typeface="Arial" charset="0"/>
              <a:buChar char="•"/>
            </a:pPr>
            <a:r>
              <a:rPr lang="ru-RU" sz="2400" dirty="0"/>
              <a:t>Для наглядного отображения результатов работы модели было использовано свободное программное обеспечение для имитационного моделирования </a:t>
            </a:r>
            <a:r>
              <a:rPr lang="ru-RU" sz="2400" b="1" dirty="0" err="1"/>
              <a:t>AnyLogic</a:t>
            </a:r>
            <a:r>
              <a:rPr lang="ru-RU" sz="2400" b="1" dirty="0"/>
              <a:t> 7.3.6 </a:t>
            </a:r>
            <a:r>
              <a:rPr lang="ru-RU" sz="2400" b="1" dirty="0" err="1"/>
              <a:t>Personal</a:t>
            </a:r>
            <a:r>
              <a:rPr lang="ru-RU" sz="2400" b="1" dirty="0"/>
              <a:t> </a:t>
            </a:r>
            <a:r>
              <a:rPr lang="ru-RU" sz="2400" b="1" dirty="0" err="1"/>
              <a:t>Learning</a:t>
            </a:r>
            <a:r>
              <a:rPr lang="ru-RU" sz="2400" b="1" dirty="0"/>
              <a:t> </a:t>
            </a:r>
            <a:r>
              <a:rPr lang="ru-RU" sz="2400" b="1" dirty="0" err="1"/>
              <a:t>Edition</a:t>
            </a:r>
            <a:r>
              <a:rPr lang="ru-RU" sz="2400" dirty="0"/>
              <a:t>.</a:t>
            </a:r>
          </a:p>
          <a:p>
            <a:pPr marL="285750" indent="-285750">
              <a:buFont typeface="Arial" charset="0"/>
              <a:buChar char="•"/>
            </a:pPr>
            <a:r>
              <a:rPr lang="ru-RU" sz="2400" dirty="0"/>
              <a:t>Проведено сравнение пропускной способности разработанной и традиционной (светофорной) систем управления для разных интенсивностей входящих транспортных потоков</a:t>
            </a:r>
            <a:endParaRPr lang="en-US" sz="2400" dirty="0"/>
          </a:p>
          <a:p>
            <a:pPr marL="285750" lvl="0" indent="-285750">
              <a:buFont typeface="Arial" charset="0"/>
              <a:buChar char="•"/>
            </a:pPr>
            <a:endParaRPr lang="ru-RU" sz="2400" dirty="0"/>
          </a:p>
          <a:p>
            <a:pPr marL="285750" lvl="0" indent="-285750">
              <a:buFont typeface="Arial" charset="0"/>
              <a:buChar char="•"/>
            </a:pPr>
            <a:endParaRPr lang="ru-RU" sz="2400" b="1" dirty="0"/>
          </a:p>
          <a:p>
            <a:pPr marL="285750" lvl="0" indent="-285750">
              <a:buFont typeface="Arial" charset="0"/>
              <a:buChar char="•"/>
            </a:pPr>
            <a:endParaRPr lang="ru-RU" sz="2400" dirty="0"/>
          </a:p>
          <a:p>
            <a:pPr marL="285750" lvl="0" indent="-285750">
              <a:buFont typeface="Arial" charset="0"/>
              <a:buChar char="•"/>
            </a:pP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9" name="Picture 8"/>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21199681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16</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55775" y="274253"/>
            <a:ext cx="9717025" cy="707886"/>
          </a:xfrm>
          <a:prstGeom prst="rect">
            <a:avLst/>
          </a:prstGeom>
          <a:noFill/>
        </p:spPr>
        <p:txBody>
          <a:bodyPr wrap="square" rtlCol="0">
            <a:spAutoFit/>
          </a:bodyPr>
          <a:lstStyle/>
          <a:p>
            <a:pPr algn="ctr"/>
            <a:r>
              <a:rPr lang="ru-RU" sz="4000" b="1" dirty="0">
                <a:solidFill>
                  <a:srgbClr val="1E5C99"/>
                </a:solidFill>
              </a:rPr>
              <a:t>Что дальше?</a:t>
            </a:r>
            <a:endParaRPr lang="en-US" sz="4000" b="1" dirty="0">
              <a:solidFill>
                <a:srgbClr val="1E5C99"/>
              </a:solidFill>
            </a:endParaRPr>
          </a:p>
        </p:txBody>
      </p:sp>
      <p:sp>
        <p:nvSpPr>
          <p:cNvPr id="2" name="TextBox 1"/>
          <p:cNvSpPr txBox="1"/>
          <p:nvPr/>
        </p:nvSpPr>
        <p:spPr>
          <a:xfrm>
            <a:off x="352698" y="1436912"/>
            <a:ext cx="11443062" cy="1569660"/>
          </a:xfrm>
          <a:prstGeom prst="rect">
            <a:avLst/>
          </a:prstGeom>
          <a:noFill/>
        </p:spPr>
        <p:txBody>
          <a:bodyPr wrap="square" rtlCol="0">
            <a:spAutoFit/>
          </a:bodyPr>
          <a:lstStyle/>
          <a:p>
            <a:r>
              <a:rPr lang="ru-RU" sz="2400" dirty="0"/>
              <a:t>У «импульсного» алгоритма есть несколько недостатков:</a:t>
            </a:r>
          </a:p>
          <a:p>
            <a:pPr marL="285750" indent="-285750">
              <a:buFont typeface="Arial" charset="0"/>
              <a:buChar char="•"/>
            </a:pPr>
            <a:r>
              <a:rPr lang="ru-RU" sz="2400" dirty="0"/>
              <a:t>Эффективность пропускной способности зависит от загруженности “импульсов”</a:t>
            </a:r>
            <a:r>
              <a:rPr lang="en-US" sz="2400" dirty="0">
                <a:effectLst/>
              </a:rPr>
              <a:t> </a:t>
            </a:r>
            <a:endParaRPr lang="ru-RU" sz="2400" dirty="0">
              <a:effectLst/>
            </a:endParaRPr>
          </a:p>
          <a:p>
            <a:pPr marL="285750" indent="-285750">
              <a:buFont typeface="Arial" charset="0"/>
              <a:buChar char="•"/>
            </a:pPr>
            <a:r>
              <a:rPr lang="ru-RU" sz="2400" dirty="0"/>
              <a:t>Данный алгоритм подразумевает одинаковую скважность встречных транспортных потоков.</a:t>
            </a:r>
            <a:r>
              <a:rPr lang="en-US" sz="2400" dirty="0">
                <a:effectLst/>
              </a:rPr>
              <a:t> </a:t>
            </a:r>
            <a:endParaRPr lang="en-US" sz="2400" dirty="0"/>
          </a:p>
        </p:txBody>
      </p:sp>
      <p:sp>
        <p:nvSpPr>
          <p:cNvPr id="3" name="Rectangle 2"/>
          <p:cNvSpPr/>
          <p:nvPr/>
        </p:nvSpPr>
        <p:spPr>
          <a:xfrm>
            <a:off x="352698" y="3203920"/>
            <a:ext cx="11443062" cy="3416320"/>
          </a:xfrm>
          <a:prstGeom prst="rect">
            <a:avLst/>
          </a:prstGeom>
        </p:spPr>
        <p:txBody>
          <a:bodyPr wrap="square">
            <a:spAutoFit/>
          </a:bodyPr>
          <a:lstStyle/>
          <a:p>
            <a:pPr indent="542925"/>
            <a:r>
              <a:rPr lang="ru-RU" sz="2400" dirty="0">
                <a:solidFill>
                  <a:srgbClr val="000000"/>
                </a:solidFill>
                <a:effectLst/>
                <a:latin typeface="Times New Roman" charset="0"/>
                <a:ea typeface="Times New Roman" charset="0"/>
              </a:rPr>
              <a:t>Избавится от данных недостатков можно путем перехода на управление каждым беспилотным транспортным средством в отдельности.</a:t>
            </a:r>
            <a:r>
              <a:rPr lang="en-US" sz="2400" dirty="0">
                <a:effectLst/>
              </a:rPr>
              <a:t> </a:t>
            </a:r>
            <a:endParaRPr lang="ru-RU" sz="2400" dirty="0">
              <a:effectLst/>
            </a:endParaRPr>
          </a:p>
          <a:p>
            <a:pPr indent="542925"/>
            <a:r>
              <a:rPr lang="ru-RU" sz="2400" dirty="0"/>
              <a:t>Получив от БТС информацию об его параметрах, а также о требуемом направлении пересечения перекрестка, система управления моделирует положение ТС в каждый следующий момент времени. Сопоставляя эту информацию с аналогичной информацией от других транспортных средств система управления ищет потенциальные коллизии и только в случае их обнаружения дает корректирующее управляющее воздействие транспортному средству с целью уклонения от столкновений.</a:t>
            </a:r>
            <a:r>
              <a:rPr lang="en-US" sz="2400" dirty="0">
                <a:effectLst/>
              </a:rPr>
              <a:t> </a:t>
            </a: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9" name="Picture 8"/>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15164453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2</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31392" y="274253"/>
            <a:ext cx="9741408" cy="707886"/>
          </a:xfrm>
          <a:prstGeom prst="rect">
            <a:avLst/>
          </a:prstGeom>
          <a:noFill/>
        </p:spPr>
        <p:txBody>
          <a:bodyPr wrap="square" rtlCol="0">
            <a:spAutoFit/>
          </a:bodyPr>
          <a:lstStyle/>
          <a:p>
            <a:pPr algn="ctr"/>
            <a:r>
              <a:rPr lang="ru-RU" sz="4000" b="1" dirty="0">
                <a:solidFill>
                  <a:srgbClr val="1E5C99"/>
                </a:solidFill>
              </a:rPr>
              <a:t>Предпосылки</a:t>
            </a:r>
            <a:endParaRPr lang="en-US" sz="4000" b="1" dirty="0">
              <a:solidFill>
                <a:srgbClr val="1E5C99"/>
              </a:solidFill>
            </a:endParaRPr>
          </a:p>
        </p:txBody>
      </p:sp>
      <p:sp>
        <p:nvSpPr>
          <p:cNvPr id="8" name="TextBox 7"/>
          <p:cNvSpPr txBox="1"/>
          <p:nvPr/>
        </p:nvSpPr>
        <p:spPr>
          <a:xfrm>
            <a:off x="5379729" y="5169408"/>
            <a:ext cx="6080752" cy="1569660"/>
          </a:xfrm>
          <a:prstGeom prst="rect">
            <a:avLst/>
          </a:prstGeom>
          <a:noFill/>
        </p:spPr>
        <p:txBody>
          <a:bodyPr wrap="square" rtlCol="0">
            <a:spAutoFit/>
          </a:bodyPr>
          <a:lstStyle/>
          <a:p>
            <a:r>
              <a:rPr lang="ru-RU" sz="2400" dirty="0"/>
              <a:t>Как изменятся традиционные системы управления движением на перекрестках </a:t>
            </a:r>
            <a:r>
              <a:rPr lang="ru-RU" sz="2400" dirty="0" smtClean="0"/>
              <a:t/>
            </a:r>
            <a:br>
              <a:rPr lang="ru-RU" sz="2400" dirty="0" smtClean="0"/>
            </a:br>
            <a:r>
              <a:rPr lang="ru-RU" sz="2400" dirty="0" smtClean="0"/>
              <a:t>в </a:t>
            </a:r>
            <a:r>
              <a:rPr lang="ru-RU" sz="2400" dirty="0"/>
              <a:t>эпоху беспилотных автомобилей</a:t>
            </a:r>
            <a:r>
              <a:rPr lang="en-US" sz="2400" dirty="0"/>
              <a:t>?</a:t>
            </a:r>
            <a:endParaRPr lang="ru-RU" sz="2400" dirty="0"/>
          </a:p>
          <a:p>
            <a:pPr marL="285750" indent="-285750">
              <a:buFont typeface="Arial" charset="0"/>
              <a:buChar char="•"/>
            </a:pPr>
            <a:endParaRPr lang="en-US" sz="2400" dirty="0"/>
          </a:p>
        </p:txBody>
      </p:sp>
      <p:pic>
        <p:nvPicPr>
          <p:cNvPr id="2" name="Picture 1"/>
          <p:cNvPicPr>
            <a:picLocks noChangeAspect="1"/>
          </p:cNvPicPr>
          <p:nvPr/>
        </p:nvPicPr>
        <p:blipFill rotWithShape="1">
          <a:blip r:embed="rId3"/>
          <a:srcRect b="49261"/>
          <a:stretch/>
        </p:blipFill>
        <p:spPr>
          <a:xfrm>
            <a:off x="4904241" y="1458090"/>
            <a:ext cx="7060683" cy="3479670"/>
          </a:xfrm>
          <a:prstGeom prst="rect">
            <a:avLst/>
          </a:prstGeom>
        </p:spPr>
      </p:pic>
      <p:sp>
        <p:nvSpPr>
          <p:cNvPr id="3" name="Rectangle 2"/>
          <p:cNvSpPr/>
          <p:nvPr/>
        </p:nvSpPr>
        <p:spPr>
          <a:xfrm>
            <a:off x="214307" y="1505564"/>
            <a:ext cx="8210365" cy="1469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sz="2400" dirty="0">
              <a:solidFill>
                <a:schemeClr val="tx1"/>
              </a:solidFill>
            </a:endParaRPr>
          </a:p>
          <a:p>
            <a:r>
              <a:rPr lang="ru-RU" sz="2400" dirty="0">
                <a:solidFill>
                  <a:schemeClr val="tx1"/>
                </a:solidFill>
              </a:rPr>
              <a:t>В последнее время наблюдается бурное развитие в области беспилотных транспортных средств. Высокая скорость обработки информации, точность позиционирования, обмен информацией о дорожной обстановке открывает новые возможности по эффективному управлению транспортными потоками на </a:t>
            </a:r>
            <a:r>
              <a:rPr lang="ru-RU" sz="2400" dirty="0" smtClean="0">
                <a:solidFill>
                  <a:schemeClr val="tx1"/>
                </a:solidFill>
              </a:rPr>
              <a:t>перекрестках.</a:t>
            </a:r>
            <a:endParaRPr lang="en-US" sz="2400" dirty="0">
              <a:solidFill>
                <a:schemeClr val="tx1"/>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44" y="3718560"/>
            <a:ext cx="4340859" cy="256794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6" name="Picture 15"/>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12" name="Rectangle 11"/>
          <p:cNvSpPr/>
          <p:nvPr/>
        </p:nvSpPr>
        <p:spPr>
          <a:xfrm>
            <a:off x="4949952" y="3907536"/>
            <a:ext cx="2292096" cy="1011936"/>
          </a:xfrm>
          <a:prstGeom prst="rect">
            <a:avLst/>
          </a:prstGeom>
          <a:solidFill>
            <a:srgbClr val="2471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400" dirty="0">
                <a:solidFill>
                  <a:srgbClr val="FA8600"/>
                </a:solidFill>
                <a:latin typeface="Arial" charset="0"/>
                <a:ea typeface="Arial" charset="0"/>
                <a:cs typeface="Arial" charset="0"/>
              </a:rPr>
              <a:t>Эра 1:</a:t>
            </a:r>
          </a:p>
          <a:p>
            <a:r>
              <a:rPr lang="ru-RU" sz="1400" dirty="0">
                <a:latin typeface="Arial" charset="0"/>
                <a:ea typeface="Arial" charset="0"/>
                <a:cs typeface="Arial" charset="0"/>
              </a:rPr>
              <a:t>Полностью автономные ТС  станут доступны для покупателей</a:t>
            </a:r>
            <a:endParaRPr lang="en-US" sz="1400" dirty="0">
              <a:latin typeface="Arial" charset="0"/>
              <a:ea typeface="Arial" charset="0"/>
              <a:cs typeface="Arial" charset="0"/>
            </a:endParaRPr>
          </a:p>
        </p:txBody>
      </p:sp>
      <p:sp>
        <p:nvSpPr>
          <p:cNvPr id="17" name="Rectangle 16"/>
          <p:cNvSpPr/>
          <p:nvPr/>
        </p:nvSpPr>
        <p:spPr>
          <a:xfrm>
            <a:off x="7248144" y="3907536"/>
            <a:ext cx="2346960" cy="1011936"/>
          </a:xfrm>
          <a:prstGeom prst="rect">
            <a:avLst/>
          </a:prstGeom>
          <a:solidFill>
            <a:srgbClr val="0D45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400" dirty="0">
                <a:solidFill>
                  <a:srgbClr val="FA8600"/>
                </a:solidFill>
                <a:latin typeface="Arial" charset="0"/>
                <a:ea typeface="Arial" charset="0"/>
                <a:cs typeface="Arial" charset="0"/>
              </a:rPr>
              <a:t>Эра 2:</a:t>
            </a:r>
          </a:p>
          <a:p>
            <a:r>
              <a:rPr lang="ru-RU" sz="1400" dirty="0">
                <a:latin typeface="Arial" charset="0"/>
                <a:ea typeface="Arial" charset="0"/>
                <a:cs typeface="Arial" charset="0"/>
              </a:rPr>
              <a:t>Автономные ТС получат массовое распространение</a:t>
            </a:r>
            <a:endParaRPr lang="en-US" sz="1400" dirty="0">
              <a:latin typeface="Arial" charset="0"/>
              <a:ea typeface="Arial" charset="0"/>
              <a:cs typeface="Arial" charset="0"/>
            </a:endParaRPr>
          </a:p>
        </p:txBody>
      </p:sp>
      <p:sp>
        <p:nvSpPr>
          <p:cNvPr id="18" name="Rectangle 17"/>
          <p:cNvSpPr/>
          <p:nvPr/>
        </p:nvSpPr>
        <p:spPr>
          <a:xfrm>
            <a:off x="9601200" y="3907536"/>
            <a:ext cx="2292096" cy="1011936"/>
          </a:xfrm>
          <a:prstGeom prst="rect">
            <a:avLst/>
          </a:prstGeom>
          <a:solidFill>
            <a:srgbClr val="051F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400" dirty="0">
                <a:solidFill>
                  <a:srgbClr val="FA8600"/>
                </a:solidFill>
                <a:latin typeface="Arial" charset="0"/>
                <a:ea typeface="Arial" charset="0"/>
                <a:cs typeface="Arial" charset="0"/>
              </a:rPr>
              <a:t>Эра 3:</a:t>
            </a:r>
          </a:p>
          <a:p>
            <a:r>
              <a:rPr lang="ru-RU" sz="1400" dirty="0">
                <a:latin typeface="Arial" charset="0"/>
                <a:ea typeface="Arial" charset="0"/>
                <a:cs typeface="Arial" charset="0"/>
              </a:rPr>
              <a:t>Автономные ТС станут основным транспортом</a:t>
            </a:r>
            <a:endParaRPr lang="en-US" sz="1400" dirty="0">
              <a:latin typeface="Arial" charset="0"/>
              <a:ea typeface="Arial" charset="0"/>
              <a:cs typeface="Arial" charset="0"/>
            </a:endParaRPr>
          </a:p>
        </p:txBody>
      </p:sp>
    </p:spTree>
    <p:extLst>
      <p:ext uri="{BB962C8B-B14F-4D97-AF65-F5344CB8AC3E}">
        <p14:creationId xmlns:p14="http://schemas.microsoft.com/office/powerpoint/2010/main" val="17235044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3</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07007" y="274253"/>
            <a:ext cx="9753601" cy="707886"/>
          </a:xfrm>
          <a:prstGeom prst="rect">
            <a:avLst/>
          </a:prstGeom>
          <a:noFill/>
        </p:spPr>
        <p:txBody>
          <a:bodyPr wrap="square" rtlCol="0">
            <a:spAutoFit/>
          </a:bodyPr>
          <a:lstStyle/>
          <a:p>
            <a:pPr algn="ctr"/>
            <a:r>
              <a:rPr lang="ru-RU" sz="4000" b="1" dirty="0">
                <a:solidFill>
                  <a:srgbClr val="1E5C99"/>
                </a:solidFill>
              </a:rPr>
              <a:t>Цель проекта</a:t>
            </a:r>
            <a:endParaRPr lang="en-US" sz="4000" b="1" dirty="0">
              <a:solidFill>
                <a:srgbClr val="1E5C99"/>
              </a:solidFill>
            </a:endParaRPr>
          </a:p>
        </p:txBody>
      </p:sp>
      <p:sp>
        <p:nvSpPr>
          <p:cNvPr id="3" name="TextBox 2"/>
          <p:cNvSpPr txBox="1"/>
          <p:nvPr/>
        </p:nvSpPr>
        <p:spPr>
          <a:xfrm>
            <a:off x="418010" y="1514021"/>
            <a:ext cx="11260183" cy="5093702"/>
          </a:xfrm>
          <a:prstGeom prst="rect">
            <a:avLst/>
          </a:prstGeom>
          <a:noFill/>
        </p:spPr>
        <p:txBody>
          <a:bodyPr wrap="square" rtlCol="0">
            <a:spAutoFit/>
          </a:bodyPr>
          <a:lstStyle/>
          <a:p>
            <a:pPr marL="285750" indent="-285750" algn="just">
              <a:buFont typeface="Arial" charset="0"/>
              <a:buChar char="•"/>
            </a:pPr>
            <a:r>
              <a:rPr lang="ru-RU" sz="2500" dirty="0"/>
              <a:t>Разработать модель системы автоматического управления движением беспилотных транспортных средств на одноуровневых перекрестках. </a:t>
            </a:r>
          </a:p>
          <a:p>
            <a:pPr algn="just"/>
            <a:r>
              <a:rPr lang="ru-RU" sz="2500" dirty="0"/>
              <a:t>    Модель включает в себя:</a:t>
            </a:r>
          </a:p>
          <a:p>
            <a:pPr marL="742950" lvl="1" indent="-285750" algn="just">
              <a:buFont typeface="Arial" charset="0"/>
              <a:buChar char="•"/>
            </a:pPr>
            <a:r>
              <a:rPr lang="ru-RU" sz="2500" dirty="0"/>
              <a:t>Описание принципов управления беспилотными транспортными средствами.</a:t>
            </a:r>
          </a:p>
          <a:p>
            <a:pPr marL="742950" lvl="1" indent="-285750" algn="just">
              <a:buFont typeface="Arial" charset="0"/>
              <a:buChar char="•"/>
            </a:pPr>
            <a:r>
              <a:rPr lang="ru-RU" sz="2500" dirty="0"/>
              <a:t>Алгоритмы управления, увеличивающие пропускную способность перекрестков и </a:t>
            </a:r>
            <a:r>
              <a:rPr lang="ru-RU" sz="2500" dirty="0" err="1"/>
              <a:t>минимизирующие</a:t>
            </a:r>
            <a:r>
              <a:rPr lang="ru-RU" sz="2500" dirty="0"/>
              <a:t> корректирующие ускорения.</a:t>
            </a:r>
          </a:p>
          <a:p>
            <a:pPr marL="742950" lvl="1" indent="-285750" algn="just">
              <a:buFont typeface="Arial" charset="0"/>
              <a:buChar char="•"/>
            </a:pPr>
            <a:r>
              <a:rPr lang="ru-RU" sz="2500" dirty="0"/>
              <a:t>Программный код, позволяющий исследовать эффективность алгоритмов управления для различных сценариев.</a:t>
            </a:r>
          </a:p>
          <a:p>
            <a:pPr marL="742950" lvl="1" indent="-285750" algn="just">
              <a:buFont typeface="Arial" charset="0"/>
              <a:buChar char="•"/>
            </a:pPr>
            <a:r>
              <a:rPr lang="ru-RU" sz="2500" dirty="0"/>
              <a:t>Механизм наглядной визуализации результатов работы модели.</a:t>
            </a:r>
          </a:p>
          <a:p>
            <a:pPr marL="285750" indent="-285750" algn="just">
              <a:buFont typeface="Arial" charset="0"/>
              <a:buChar char="•"/>
            </a:pPr>
            <a:r>
              <a:rPr lang="ru-RU" sz="2500" dirty="0"/>
              <a:t>Провести сравнение работы алгоритма с традиционной (светофорной) системой управления движением на перекрестках при различных интенсивностях входящих транспортных потоков.</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9" name="Picture 8"/>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19295706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p:cNvPicPr>
            <a:picLocks noChangeAspect="1"/>
          </p:cNvPicPr>
          <p:nvPr/>
        </p:nvPicPr>
        <p:blipFill rotWithShape="1">
          <a:blip r:embed="rId3">
            <a:alphaModFix/>
            <a:extLst>
              <a:ext uri="{28A0092B-C50C-407E-A947-70E740481C1C}">
                <a14:useLocalDpi xmlns:a14="http://schemas.microsoft.com/office/drawing/2010/main" val="0"/>
              </a:ext>
            </a:extLst>
          </a:blip>
          <a:srcRect l="17138" t="25039" r="34473" b="17037"/>
          <a:stretch/>
        </p:blipFill>
        <p:spPr>
          <a:xfrm>
            <a:off x="5447689" y="1685490"/>
            <a:ext cx="6425865" cy="4539215"/>
          </a:xfrm>
          <a:prstGeom prst="rect">
            <a:avLst/>
          </a:prstGeom>
        </p:spPr>
      </p:pic>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4</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19199" y="274253"/>
            <a:ext cx="9753601" cy="707886"/>
          </a:xfrm>
          <a:prstGeom prst="rect">
            <a:avLst/>
          </a:prstGeom>
          <a:noFill/>
        </p:spPr>
        <p:txBody>
          <a:bodyPr wrap="square" rtlCol="0">
            <a:spAutoFit/>
          </a:bodyPr>
          <a:lstStyle/>
          <a:p>
            <a:pPr algn="ctr"/>
            <a:r>
              <a:rPr lang="ru-RU" sz="4000" b="1" dirty="0">
                <a:solidFill>
                  <a:srgbClr val="1E5C99"/>
                </a:solidFill>
              </a:rPr>
              <a:t>Принципы управления</a:t>
            </a:r>
            <a:endParaRPr lang="en-US" sz="4000" b="1" dirty="0">
              <a:solidFill>
                <a:srgbClr val="1E5C99"/>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4" name="Picture 13"/>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6" name="Rounded Rectangle 5"/>
          <p:cNvSpPr/>
          <p:nvPr/>
        </p:nvSpPr>
        <p:spPr>
          <a:xfrm>
            <a:off x="6209919" y="2452908"/>
            <a:ext cx="2347417" cy="614149"/>
          </a:xfrm>
          <a:prstGeom prst="roundRect">
            <a:avLst>
              <a:gd name="adj" fmla="val 477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dirty="0"/>
              <a:t>САУ</a:t>
            </a:r>
            <a:endParaRPr lang="en-US" sz="2800" dirty="0"/>
          </a:p>
        </p:txBody>
      </p:sp>
      <p:cxnSp>
        <p:nvCxnSpPr>
          <p:cNvPr id="12" name="Straight Arrow Connector 11"/>
          <p:cNvCxnSpPr/>
          <p:nvPr/>
        </p:nvCxnSpPr>
        <p:spPr>
          <a:xfrm flipH="1">
            <a:off x="6073994" y="3181531"/>
            <a:ext cx="286604" cy="1369810"/>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19" name="Straight Arrow Connector 18"/>
          <p:cNvCxnSpPr/>
          <p:nvPr/>
        </p:nvCxnSpPr>
        <p:spPr>
          <a:xfrm flipV="1">
            <a:off x="6292360" y="3156508"/>
            <a:ext cx="302523" cy="1367538"/>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38" name="Straight Arrow Connector 37"/>
          <p:cNvCxnSpPr/>
          <p:nvPr/>
        </p:nvCxnSpPr>
        <p:spPr>
          <a:xfrm flipH="1">
            <a:off x="6526647" y="3183803"/>
            <a:ext cx="286604" cy="1369810"/>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39" name="Straight Arrow Connector 38"/>
          <p:cNvCxnSpPr/>
          <p:nvPr/>
        </p:nvCxnSpPr>
        <p:spPr>
          <a:xfrm flipV="1">
            <a:off x="7127151" y="3158780"/>
            <a:ext cx="302523" cy="1367538"/>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40" name="Straight Arrow Connector 39"/>
          <p:cNvCxnSpPr/>
          <p:nvPr/>
        </p:nvCxnSpPr>
        <p:spPr>
          <a:xfrm flipH="1">
            <a:off x="7361438" y="3186075"/>
            <a:ext cx="286604" cy="1369810"/>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42" name="Straight Arrow Connector 41"/>
          <p:cNvCxnSpPr/>
          <p:nvPr/>
        </p:nvCxnSpPr>
        <p:spPr>
          <a:xfrm>
            <a:off x="8365524" y="3212498"/>
            <a:ext cx="2432068" cy="1322432"/>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sp>
        <p:nvSpPr>
          <p:cNvPr id="50" name="Oval 49"/>
          <p:cNvSpPr/>
          <p:nvPr/>
        </p:nvSpPr>
        <p:spPr>
          <a:xfrm>
            <a:off x="6114941" y="3268449"/>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1</a:t>
            </a:r>
            <a:endParaRPr lang="en-US" b="1" dirty="0"/>
          </a:p>
        </p:txBody>
      </p:sp>
      <p:sp>
        <p:nvSpPr>
          <p:cNvPr id="51" name="Oval 50"/>
          <p:cNvSpPr/>
          <p:nvPr/>
        </p:nvSpPr>
        <p:spPr>
          <a:xfrm>
            <a:off x="6171804" y="4103238"/>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a:t>2</a:t>
            </a:r>
            <a:endParaRPr lang="ru-RU" b="1" dirty="0"/>
          </a:p>
        </p:txBody>
      </p:sp>
      <p:sp>
        <p:nvSpPr>
          <p:cNvPr id="52" name="Oval 51"/>
          <p:cNvSpPr/>
          <p:nvPr/>
        </p:nvSpPr>
        <p:spPr>
          <a:xfrm>
            <a:off x="6578965" y="3282093"/>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3</a:t>
            </a:r>
            <a:endParaRPr lang="en-US" b="1" dirty="0"/>
          </a:p>
        </p:txBody>
      </p:sp>
      <p:sp>
        <p:nvSpPr>
          <p:cNvPr id="54" name="Oval 53"/>
          <p:cNvSpPr/>
          <p:nvPr/>
        </p:nvSpPr>
        <p:spPr>
          <a:xfrm>
            <a:off x="7006592" y="4105510"/>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endParaRPr lang="ru-RU" b="1" dirty="0"/>
          </a:p>
        </p:txBody>
      </p:sp>
      <p:sp>
        <p:nvSpPr>
          <p:cNvPr id="55" name="Oval 54"/>
          <p:cNvSpPr/>
          <p:nvPr/>
        </p:nvSpPr>
        <p:spPr>
          <a:xfrm>
            <a:off x="7400105" y="3284365"/>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58" name="Oval 57"/>
          <p:cNvSpPr/>
          <p:nvPr/>
        </p:nvSpPr>
        <p:spPr>
          <a:xfrm>
            <a:off x="8538457" y="3237212"/>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59" name="Rounded Rectangle 58"/>
          <p:cNvSpPr/>
          <p:nvPr/>
        </p:nvSpPr>
        <p:spPr>
          <a:xfrm>
            <a:off x="206116" y="1685490"/>
            <a:ext cx="5023205" cy="4544326"/>
          </a:xfrm>
          <a:prstGeom prst="roundRect">
            <a:avLst>
              <a:gd name="adj" fmla="val 6456"/>
            </a:avLst>
          </a:prstGeom>
        </p:spPr>
        <p:style>
          <a:lnRef idx="2">
            <a:schemeClr val="accent1">
              <a:shade val="50000"/>
            </a:schemeClr>
          </a:lnRef>
          <a:fillRef idx="1">
            <a:schemeClr val="accent1"/>
          </a:fillRef>
          <a:effectRef idx="0">
            <a:schemeClr val="accent1"/>
          </a:effectRef>
          <a:fontRef idx="minor">
            <a:schemeClr val="lt1"/>
          </a:fontRef>
        </p:style>
        <p:txBody>
          <a:bodyPr lIns="540000" tIns="108000" rIns="0" rtlCol="0" anchor="t" anchorCtr="0"/>
          <a:lstStyle/>
          <a:p>
            <a:r>
              <a:rPr lang="ru-RU" sz="2000" b="1" dirty="0">
                <a:solidFill>
                  <a:srgbClr val="FFC000"/>
                </a:solidFill>
              </a:rPr>
              <a:t>САУ: </a:t>
            </a:r>
            <a:r>
              <a:rPr lang="ru-RU" sz="2000" dirty="0"/>
              <a:t>Запрос информации о ТС</a:t>
            </a:r>
            <a:endParaRPr lang="en-US" sz="2000" dirty="0"/>
          </a:p>
          <a:p>
            <a:r>
              <a:rPr lang="ru-RU" sz="2000" b="1" dirty="0">
                <a:solidFill>
                  <a:srgbClr val="FFC000"/>
                </a:solidFill>
              </a:rPr>
              <a:t>ТС: </a:t>
            </a:r>
            <a:r>
              <a:rPr lang="ru-RU" sz="2000" dirty="0"/>
              <a:t>Передача информации о характеристиках</a:t>
            </a:r>
            <a:r>
              <a:rPr lang="en-US" sz="2000" dirty="0"/>
              <a:t> </a:t>
            </a:r>
            <a:r>
              <a:rPr lang="ru-RU" sz="2000" dirty="0"/>
              <a:t>ТС и параметрах движения (размер, текущая и максимальная скорость, максимальное ускорение, требуемое направление)</a:t>
            </a:r>
          </a:p>
          <a:p>
            <a:r>
              <a:rPr lang="ru-RU" sz="2000" b="1" dirty="0">
                <a:solidFill>
                  <a:srgbClr val="FFC000"/>
                </a:solidFill>
              </a:rPr>
              <a:t>САУ: </a:t>
            </a:r>
            <a:r>
              <a:rPr lang="ru-RU" sz="2000" dirty="0"/>
              <a:t>Корректирующая команда</a:t>
            </a:r>
          </a:p>
          <a:p>
            <a:endParaRPr lang="ru-RU" sz="2000" dirty="0"/>
          </a:p>
          <a:p>
            <a:r>
              <a:rPr lang="ru-RU" sz="2000" b="1" dirty="0">
                <a:solidFill>
                  <a:srgbClr val="FFC000"/>
                </a:solidFill>
              </a:rPr>
              <a:t>    ТС: </a:t>
            </a:r>
            <a:r>
              <a:rPr lang="ru-RU" sz="2000" dirty="0"/>
              <a:t>Информация о параметрах</a:t>
            </a:r>
          </a:p>
          <a:p>
            <a:r>
              <a:rPr lang="ru-RU" sz="2000" b="1" dirty="0">
                <a:solidFill>
                  <a:srgbClr val="FFC000"/>
                </a:solidFill>
              </a:rPr>
              <a:t>    САУ: </a:t>
            </a:r>
            <a:r>
              <a:rPr lang="ru-RU" sz="2000" dirty="0"/>
              <a:t>Корректирующая команда</a:t>
            </a:r>
          </a:p>
          <a:p>
            <a:endParaRPr lang="ru-RU" sz="2000" dirty="0"/>
          </a:p>
          <a:p>
            <a:r>
              <a:rPr lang="ru-RU" sz="2000" b="1" dirty="0">
                <a:solidFill>
                  <a:srgbClr val="FFC000"/>
                </a:solidFill>
              </a:rPr>
              <a:t>САУ: </a:t>
            </a:r>
            <a:r>
              <a:rPr lang="ru-RU" sz="2000" dirty="0"/>
              <a:t>Завершение управления</a:t>
            </a:r>
          </a:p>
          <a:p>
            <a:r>
              <a:rPr lang="ru-RU" sz="2000" b="1" dirty="0">
                <a:solidFill>
                  <a:srgbClr val="FFC000"/>
                </a:solidFill>
              </a:rPr>
              <a:t>ТС: </a:t>
            </a:r>
            <a:r>
              <a:rPr lang="ru-RU" sz="2000" dirty="0"/>
              <a:t>Переход на собственный автопилот</a:t>
            </a:r>
          </a:p>
          <a:p>
            <a:endParaRPr lang="ru-RU" sz="2000" dirty="0"/>
          </a:p>
          <a:p>
            <a:endParaRPr lang="ru-RU" sz="2000" dirty="0"/>
          </a:p>
          <a:p>
            <a:endParaRPr lang="ru-RU" sz="2000" dirty="0"/>
          </a:p>
        </p:txBody>
      </p:sp>
      <p:sp>
        <p:nvSpPr>
          <p:cNvPr id="60" name="Oval 59"/>
          <p:cNvSpPr/>
          <p:nvPr/>
        </p:nvSpPr>
        <p:spPr>
          <a:xfrm>
            <a:off x="357107" y="1854341"/>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1</a:t>
            </a:r>
            <a:endParaRPr lang="en-US" b="1" dirty="0"/>
          </a:p>
        </p:txBody>
      </p:sp>
      <p:sp>
        <p:nvSpPr>
          <p:cNvPr id="61" name="Oval 60"/>
          <p:cNvSpPr/>
          <p:nvPr/>
        </p:nvSpPr>
        <p:spPr>
          <a:xfrm>
            <a:off x="357107" y="2201832"/>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a:t>2</a:t>
            </a:r>
            <a:endParaRPr lang="ru-RU" b="1" dirty="0"/>
          </a:p>
        </p:txBody>
      </p:sp>
      <p:sp>
        <p:nvSpPr>
          <p:cNvPr id="62" name="Oval 61"/>
          <p:cNvSpPr/>
          <p:nvPr/>
        </p:nvSpPr>
        <p:spPr>
          <a:xfrm>
            <a:off x="357107" y="3706416"/>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3</a:t>
            </a:r>
            <a:endParaRPr lang="en-US" b="1" dirty="0"/>
          </a:p>
        </p:txBody>
      </p:sp>
      <p:sp>
        <p:nvSpPr>
          <p:cNvPr id="63" name="Oval 62"/>
          <p:cNvSpPr/>
          <p:nvPr/>
        </p:nvSpPr>
        <p:spPr>
          <a:xfrm>
            <a:off x="357107" y="4300263"/>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endParaRPr lang="ru-RU" b="1" dirty="0"/>
          </a:p>
        </p:txBody>
      </p:sp>
      <p:sp>
        <p:nvSpPr>
          <p:cNvPr id="64" name="Oval 63"/>
          <p:cNvSpPr/>
          <p:nvPr/>
        </p:nvSpPr>
        <p:spPr>
          <a:xfrm>
            <a:off x="357107" y="4650387"/>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65" name="Oval 64"/>
          <p:cNvSpPr/>
          <p:nvPr/>
        </p:nvSpPr>
        <p:spPr>
          <a:xfrm>
            <a:off x="357107" y="5214655"/>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66" name="Curved Up Arrow 65"/>
          <p:cNvSpPr/>
          <p:nvPr/>
        </p:nvSpPr>
        <p:spPr>
          <a:xfrm>
            <a:off x="10682876" y="4858969"/>
            <a:ext cx="573206" cy="311624"/>
          </a:xfrm>
          <a:prstGeom prst="curved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Oval 66"/>
          <p:cNvSpPr/>
          <p:nvPr/>
        </p:nvSpPr>
        <p:spPr>
          <a:xfrm>
            <a:off x="10797592" y="5190383"/>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7</a:t>
            </a:r>
            <a:endParaRPr lang="en-US" b="1" dirty="0"/>
          </a:p>
        </p:txBody>
      </p:sp>
      <p:sp>
        <p:nvSpPr>
          <p:cNvPr id="68" name="Oval 67"/>
          <p:cNvSpPr/>
          <p:nvPr/>
        </p:nvSpPr>
        <p:spPr>
          <a:xfrm>
            <a:off x="357107" y="5559708"/>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7</a:t>
            </a:r>
            <a:endParaRPr lang="en-US" b="1" dirty="0"/>
          </a:p>
        </p:txBody>
      </p:sp>
      <p:sp>
        <p:nvSpPr>
          <p:cNvPr id="69" name="Curved Right Arrow 68"/>
          <p:cNvSpPr/>
          <p:nvPr/>
        </p:nvSpPr>
        <p:spPr>
          <a:xfrm>
            <a:off x="760396" y="4427621"/>
            <a:ext cx="240631" cy="423511"/>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Curved Right Arrow 69"/>
          <p:cNvSpPr/>
          <p:nvPr/>
        </p:nvSpPr>
        <p:spPr>
          <a:xfrm flipH="1" flipV="1">
            <a:off x="4551151" y="4435645"/>
            <a:ext cx="240631" cy="423511"/>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56789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5</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31391" y="274253"/>
            <a:ext cx="9753601" cy="707886"/>
          </a:xfrm>
          <a:prstGeom prst="rect">
            <a:avLst/>
          </a:prstGeom>
          <a:noFill/>
        </p:spPr>
        <p:txBody>
          <a:bodyPr wrap="square" rtlCol="0">
            <a:spAutoFit/>
          </a:bodyPr>
          <a:lstStyle/>
          <a:p>
            <a:pPr algn="ctr"/>
            <a:r>
              <a:rPr lang="ru-RU" sz="4000" b="1" dirty="0">
                <a:solidFill>
                  <a:srgbClr val="1E5C99"/>
                </a:solidFill>
              </a:rPr>
              <a:t>Упрощенный вариант движения</a:t>
            </a:r>
            <a:endParaRPr lang="en-US" sz="4000" b="1" dirty="0">
              <a:solidFill>
                <a:srgbClr val="1E5C99"/>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8" name="Picture 7"/>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2" name="Rectangle 1"/>
          <p:cNvSpPr/>
          <p:nvPr/>
        </p:nvSpPr>
        <p:spPr>
          <a:xfrm>
            <a:off x="353568" y="1351394"/>
            <a:ext cx="11524499" cy="2862322"/>
          </a:xfrm>
          <a:prstGeom prst="rect">
            <a:avLst/>
          </a:prstGeom>
        </p:spPr>
        <p:txBody>
          <a:bodyPr wrap="square">
            <a:spAutoFit/>
          </a:bodyPr>
          <a:lstStyle/>
          <a:p>
            <a:r>
              <a:rPr lang="ru-RU" sz="2000" dirty="0">
                <a:solidFill>
                  <a:srgbClr val="000000"/>
                </a:solidFill>
                <a:ea typeface="Times New Roman" charset="0"/>
              </a:rPr>
              <a:t>Идеализированный вариант безаварийной реализации пересекающихся транспортных  потоков с одинаковой максимальной интенсивностью, без поворотов на перекрестке. </a:t>
            </a:r>
          </a:p>
          <a:p>
            <a:endParaRPr lang="ru-RU" sz="2000" dirty="0">
              <a:solidFill>
                <a:srgbClr val="000000"/>
              </a:solidFill>
              <a:ea typeface="Times New Roman" charset="0"/>
            </a:endParaRPr>
          </a:p>
          <a:p>
            <a:r>
              <a:rPr lang="ru-RU" sz="2000" dirty="0">
                <a:solidFill>
                  <a:srgbClr val="000000"/>
                </a:solidFill>
                <a:ea typeface="Times New Roman" charset="0"/>
              </a:rPr>
              <a:t>Критерий эффективности</a:t>
            </a:r>
            <a:r>
              <a:rPr lang="en-US" sz="2000" dirty="0">
                <a:solidFill>
                  <a:srgbClr val="000000"/>
                </a:solidFill>
                <a:ea typeface="Times New Roman" charset="0"/>
              </a:rPr>
              <a:t> </a:t>
            </a:r>
            <a:r>
              <a:rPr lang="ru-RU" sz="2000" dirty="0">
                <a:solidFill>
                  <a:srgbClr val="000000"/>
                </a:solidFill>
                <a:ea typeface="Times New Roman" charset="0"/>
              </a:rPr>
              <a:t>управления: </a:t>
            </a:r>
          </a:p>
          <a:p>
            <a:r>
              <a:rPr lang="en-US" sz="2000" dirty="0">
                <a:solidFill>
                  <a:srgbClr val="000000"/>
                </a:solidFill>
                <a:ea typeface="Times New Roman" charset="0"/>
              </a:rPr>
              <a:t>V</a:t>
            </a:r>
            <a:r>
              <a:rPr lang="ru-RU" sz="2000" baseline="-25000" dirty="0">
                <a:solidFill>
                  <a:srgbClr val="000000"/>
                </a:solidFill>
                <a:ea typeface="Times New Roman" charset="0"/>
              </a:rPr>
              <a:t>сред</a:t>
            </a:r>
            <a:r>
              <a:rPr lang="en-US" sz="2000" baseline="-25000" dirty="0">
                <a:solidFill>
                  <a:srgbClr val="000000"/>
                </a:solidFill>
                <a:ea typeface="Times New Roman" charset="0"/>
              </a:rPr>
              <a:t> </a:t>
            </a:r>
            <a:r>
              <a:rPr lang="en-US" sz="2000" dirty="0">
                <a:solidFill>
                  <a:srgbClr val="000000"/>
                </a:solidFill>
                <a:ea typeface="Times New Roman" charset="0"/>
              </a:rPr>
              <a:t>/ V</a:t>
            </a:r>
            <a:r>
              <a:rPr lang="en-US" sz="2000" baseline="-25000" dirty="0">
                <a:solidFill>
                  <a:srgbClr val="000000"/>
                </a:solidFill>
                <a:ea typeface="Times New Roman" charset="0"/>
              </a:rPr>
              <a:t>max</a:t>
            </a:r>
            <a:r>
              <a:rPr lang="ru-RU" sz="2000" baseline="-25000" dirty="0">
                <a:solidFill>
                  <a:srgbClr val="000000"/>
                </a:solidFill>
                <a:ea typeface="Times New Roman" charset="0"/>
              </a:rPr>
              <a:t> </a:t>
            </a:r>
            <a:r>
              <a:rPr lang="ru-RU" sz="2000" dirty="0">
                <a:solidFill>
                  <a:srgbClr val="000000"/>
                </a:solidFill>
                <a:ea typeface="Times New Roman" charset="0"/>
              </a:rPr>
              <a:t>→ 1,  где  </a:t>
            </a:r>
            <a:r>
              <a:rPr lang="en-US" sz="2000" dirty="0">
                <a:solidFill>
                  <a:srgbClr val="000000"/>
                </a:solidFill>
                <a:ea typeface="Times New Roman" charset="0"/>
              </a:rPr>
              <a:t>V</a:t>
            </a:r>
            <a:r>
              <a:rPr lang="ru-RU" sz="2000" baseline="-25000" dirty="0">
                <a:solidFill>
                  <a:srgbClr val="000000"/>
                </a:solidFill>
                <a:ea typeface="Times New Roman" charset="0"/>
              </a:rPr>
              <a:t>сред</a:t>
            </a:r>
            <a:r>
              <a:rPr lang="ru-RU" sz="2000" dirty="0">
                <a:solidFill>
                  <a:srgbClr val="000000"/>
                </a:solidFill>
                <a:ea typeface="Times New Roman" charset="0"/>
              </a:rPr>
              <a:t> и </a:t>
            </a:r>
            <a:r>
              <a:rPr lang="en-US" sz="2000" dirty="0">
                <a:solidFill>
                  <a:srgbClr val="000000"/>
                </a:solidFill>
                <a:ea typeface="Times New Roman" charset="0"/>
              </a:rPr>
              <a:t>V</a:t>
            </a:r>
            <a:r>
              <a:rPr lang="en-US" sz="2000" baseline="-25000" dirty="0">
                <a:solidFill>
                  <a:srgbClr val="000000"/>
                </a:solidFill>
                <a:ea typeface="Times New Roman" charset="0"/>
              </a:rPr>
              <a:t>max</a:t>
            </a:r>
            <a:r>
              <a:rPr lang="en-US" sz="2000" dirty="0">
                <a:solidFill>
                  <a:srgbClr val="000000"/>
                </a:solidFill>
                <a:ea typeface="Times New Roman" charset="0"/>
              </a:rPr>
              <a:t> – </a:t>
            </a:r>
            <a:r>
              <a:rPr lang="ru-RU" sz="2000" dirty="0">
                <a:solidFill>
                  <a:srgbClr val="000000"/>
                </a:solidFill>
                <a:ea typeface="Times New Roman" charset="0"/>
              </a:rPr>
              <a:t>средняя и максимальная скорость пересечения перекрестка соответственно</a:t>
            </a:r>
          </a:p>
          <a:p>
            <a:endParaRPr lang="ru-RU" sz="2000" dirty="0">
              <a:solidFill>
                <a:srgbClr val="000000"/>
              </a:solidFill>
              <a:ea typeface="Times New Roman" charset="0"/>
            </a:endParaRPr>
          </a:p>
          <a:p>
            <a:r>
              <a:rPr lang="ru-RU" sz="2000" dirty="0">
                <a:solidFill>
                  <a:srgbClr val="000000"/>
                </a:solidFill>
                <a:ea typeface="Times New Roman" charset="0"/>
              </a:rPr>
              <a:t>Так как непрерывное пересекающееся движение на одноуровневом перекрестке невозможно, то движение потоков должно иметь импульсный характер.</a:t>
            </a:r>
            <a:endParaRPr lang="en-US" sz="20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616" y="4252976"/>
            <a:ext cx="5125794" cy="19800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7968" y="4252976"/>
            <a:ext cx="4853628" cy="1980000"/>
          </a:xfrm>
          <a:prstGeom prst="rect">
            <a:avLst/>
          </a:prstGeom>
        </p:spPr>
      </p:pic>
      <p:sp>
        <p:nvSpPr>
          <p:cNvPr id="5" name="Rectangle 4"/>
          <p:cNvSpPr/>
          <p:nvPr/>
        </p:nvSpPr>
        <p:spPr>
          <a:xfrm>
            <a:off x="3631731" y="6365486"/>
            <a:ext cx="5264390" cy="400110"/>
          </a:xfrm>
          <a:prstGeom prst="rect">
            <a:avLst/>
          </a:prstGeom>
        </p:spPr>
        <p:txBody>
          <a:bodyPr wrap="none">
            <a:spAutoFit/>
          </a:bodyPr>
          <a:lstStyle/>
          <a:p>
            <a:r>
              <a:rPr lang="ru-RU" sz="2000" dirty="0">
                <a:solidFill>
                  <a:srgbClr val="000000"/>
                </a:solidFill>
                <a:ea typeface="Times New Roman" charset="0"/>
              </a:rPr>
              <a:t>А и </a:t>
            </a:r>
            <a:r>
              <a:rPr lang="ru-RU" sz="2000" dirty="0" err="1">
                <a:solidFill>
                  <a:srgbClr val="000000"/>
                </a:solidFill>
                <a:ea typeface="Times New Roman" charset="0"/>
              </a:rPr>
              <a:t>B</a:t>
            </a:r>
            <a:r>
              <a:rPr lang="ru-RU" sz="2000" dirty="0">
                <a:solidFill>
                  <a:srgbClr val="000000"/>
                </a:solidFill>
                <a:ea typeface="Times New Roman" charset="0"/>
              </a:rPr>
              <a:t> - пересекающиеся транспортные потоки</a:t>
            </a:r>
            <a:r>
              <a:rPr lang="en-US" sz="2000" dirty="0"/>
              <a:t> </a:t>
            </a:r>
          </a:p>
        </p:txBody>
      </p:sp>
    </p:spTree>
    <p:extLst>
      <p:ext uri="{BB962C8B-B14F-4D97-AF65-F5344CB8AC3E}">
        <p14:creationId xmlns:p14="http://schemas.microsoft.com/office/powerpoint/2010/main" val="1198976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6</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31391" y="274253"/>
            <a:ext cx="9753601" cy="707886"/>
          </a:xfrm>
          <a:prstGeom prst="rect">
            <a:avLst/>
          </a:prstGeom>
          <a:noFill/>
        </p:spPr>
        <p:txBody>
          <a:bodyPr wrap="square" rtlCol="0">
            <a:spAutoFit/>
          </a:bodyPr>
          <a:lstStyle/>
          <a:p>
            <a:pPr algn="ctr"/>
            <a:r>
              <a:rPr lang="ru-RU" sz="4000" b="1" dirty="0">
                <a:solidFill>
                  <a:srgbClr val="1E5C99"/>
                </a:solidFill>
              </a:rPr>
              <a:t>Скважность</a:t>
            </a:r>
            <a:endParaRPr lang="en-US" sz="4000" b="1" dirty="0">
              <a:solidFill>
                <a:srgbClr val="1E5C99"/>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8" name="Picture 7"/>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268223" y="1447723"/>
                <a:ext cx="11609843" cy="1938992"/>
              </a:xfrm>
              <a:prstGeom prst="rect">
                <a:avLst/>
              </a:prstGeom>
            </p:spPr>
            <p:txBody>
              <a:bodyPr wrap="square">
                <a:spAutoFit/>
              </a:bodyPr>
              <a:lstStyle/>
              <a:p>
                <a:r>
                  <a:rPr lang="ru-RU" sz="2000" dirty="0">
                    <a:solidFill>
                      <a:srgbClr val="000000"/>
                    </a:solidFill>
                    <a:ea typeface="Times New Roman" charset="0"/>
                  </a:rPr>
                  <a:t>При равномерной загрузке пересекающихся направлений идеальная скважность потоков </a:t>
                </a:r>
                <a14:m>
                  <m:oMath xmlns:m="http://schemas.openxmlformats.org/officeDocument/2006/math">
                    <m:r>
                      <a:rPr lang="en-US" sz="2000" i="1">
                        <a:solidFill>
                          <a:srgbClr val="000000"/>
                        </a:solidFill>
                        <a:effectLst/>
                        <a:latin typeface="Cambria Math" panose="02040503050406030204" pitchFamily="18" charset="0"/>
                        <a:ea typeface="Arial" charset="0"/>
                        <a:cs typeface="Arial" charset="0"/>
                      </a:rPr>
                      <m:t>𝑄</m:t>
                    </m:r>
                    <m:r>
                      <a:rPr lang="ru-RU" sz="2000" i="1">
                        <a:solidFill>
                          <a:srgbClr val="000000"/>
                        </a:solidFill>
                        <a:effectLst/>
                        <a:latin typeface="Cambria Math" panose="02040503050406030204" pitchFamily="18" charset="0"/>
                        <a:ea typeface="Arial" charset="0"/>
                        <a:cs typeface="Arial" charset="0"/>
                      </a:rPr>
                      <m:t>=50%</m:t>
                    </m:r>
                  </m:oMath>
                </a14:m>
                <a:r>
                  <a:rPr lang="ru-RU" sz="2000" dirty="0">
                    <a:solidFill>
                      <a:srgbClr val="000000"/>
                    </a:solidFill>
                    <a:effectLst/>
                    <a:ea typeface="Times New Roman" charset="0"/>
                  </a:rPr>
                  <a:t>.</a:t>
                </a:r>
              </a:p>
              <a:p>
                <a:r>
                  <a:rPr lang="ru-RU" sz="2000" dirty="0"/>
                  <a:t>Под скважностью понимаем отношение периода с движением по полосе к общему периоду одного цикла: </a:t>
                </a:r>
                <a14:m>
                  <m:oMath xmlns:m="http://schemas.openxmlformats.org/officeDocument/2006/math">
                    <m:sSub>
                      <m:sSubPr>
                        <m:ctrlPr>
                          <a:rPr lang="en-US" sz="2000" i="1">
                            <a:latin typeface="Cambria Math"/>
                          </a:rPr>
                        </m:ctrlPr>
                      </m:sSubPr>
                      <m:e>
                        <m:sSub>
                          <m:sSubPr>
                            <m:ctrlPr>
                              <a:rPr lang="en-US" sz="2000" i="1">
                                <a:latin typeface="Cambria Math"/>
                              </a:rPr>
                            </m:ctrlPr>
                          </m:sSubPr>
                          <m:e>
                            <m:r>
                              <a:rPr lang="en-US" sz="2000" i="1">
                                <a:latin typeface="Cambria Math" panose="02040503050406030204" pitchFamily="18" charset="0"/>
                              </a:rPr>
                              <m:t>𝑄</m:t>
                            </m:r>
                          </m:e>
                          <m:sub>
                            <m:r>
                              <a:rPr lang="en-US" sz="2000" i="1">
                                <a:latin typeface="Cambria Math" panose="02040503050406030204" pitchFamily="18" charset="0"/>
                              </a:rPr>
                              <m:t>𝐴</m:t>
                            </m:r>
                          </m:sub>
                        </m:sSub>
                        <m:r>
                          <a:rPr lang="ru-RU" sz="2000" i="1">
                            <a:latin typeface="Cambria Math" panose="02040503050406030204" pitchFamily="18" charset="0"/>
                          </a:rPr>
                          <m:t>=</m:t>
                        </m:r>
                        <m:r>
                          <a:rPr lang="en-US" sz="2000" i="1">
                            <a:latin typeface="Cambria Math" panose="02040503050406030204" pitchFamily="18" charset="0"/>
                          </a:rPr>
                          <m:t>𝑇</m:t>
                        </m:r>
                      </m:e>
                      <m:sub>
                        <m:r>
                          <a:rPr lang="en-US" sz="2000" i="1">
                            <a:latin typeface="Cambria Math" panose="02040503050406030204" pitchFamily="18" charset="0"/>
                          </a:rPr>
                          <m:t>𝐴</m:t>
                        </m:r>
                      </m:sub>
                    </m:sSub>
                    <m:r>
                      <a:rPr lang="ru-RU" sz="2000" i="1">
                        <a:latin typeface="Cambria Math" panose="02040503050406030204" pitchFamily="18" charset="0"/>
                      </a:rPr>
                      <m:t>/</m:t>
                    </m:r>
                    <m:r>
                      <a:rPr lang="en-US" sz="2000" i="1">
                        <a:latin typeface="Cambria Math" panose="02040503050406030204" pitchFamily="18" charset="0"/>
                      </a:rPr>
                      <m:t>𝑇</m:t>
                    </m:r>
                  </m:oMath>
                </a14:m>
                <a:r>
                  <a:rPr lang="ru-RU" sz="2000" dirty="0"/>
                  <a:t> и </a:t>
                </a:r>
                <a14:m>
                  <m:oMath xmlns:m="http://schemas.openxmlformats.org/officeDocument/2006/math">
                    <m:sSub>
                      <m:sSubPr>
                        <m:ctrlPr>
                          <a:rPr lang="en-US" sz="2000" i="1">
                            <a:latin typeface="Cambria Math"/>
                          </a:rPr>
                        </m:ctrlPr>
                      </m:sSubPr>
                      <m:e>
                        <m:r>
                          <a:rPr lang="en-US" sz="2000" i="1">
                            <a:latin typeface="Cambria Math" panose="02040503050406030204" pitchFamily="18" charset="0"/>
                          </a:rPr>
                          <m:t>𝑄</m:t>
                        </m:r>
                      </m:e>
                      <m:sub>
                        <m:r>
                          <a:rPr lang="en-US" sz="2000" i="1">
                            <a:latin typeface="Cambria Math" panose="02040503050406030204" pitchFamily="18" charset="0"/>
                          </a:rPr>
                          <m:t>𝐵</m:t>
                        </m:r>
                      </m:sub>
                    </m:sSub>
                    <m:r>
                      <a:rPr lang="ru-RU" sz="2000" i="1">
                        <a:latin typeface="Cambria Math" panose="02040503050406030204" pitchFamily="18" charset="0"/>
                      </a:rPr>
                      <m:t>=</m:t>
                    </m:r>
                    <m:sSub>
                      <m:sSubPr>
                        <m:ctrlPr>
                          <a:rPr lang="en-US" sz="2000" i="1">
                            <a:latin typeface="Cambria Math"/>
                          </a:rPr>
                        </m:ctrlPr>
                      </m:sSubPr>
                      <m:e>
                        <m:r>
                          <a:rPr lang="en-US" sz="2000" i="1">
                            <a:latin typeface="Cambria Math" panose="02040503050406030204" pitchFamily="18" charset="0"/>
                          </a:rPr>
                          <m:t>𝑇</m:t>
                        </m:r>
                      </m:e>
                      <m:sub>
                        <m:r>
                          <a:rPr lang="en-US" sz="2000" i="1">
                            <a:latin typeface="Cambria Math" panose="02040503050406030204" pitchFamily="18" charset="0"/>
                          </a:rPr>
                          <m:t>𝐵</m:t>
                        </m:r>
                      </m:sub>
                    </m:sSub>
                    <m:r>
                      <a:rPr lang="ru-RU" sz="2000" i="1">
                        <a:latin typeface="Cambria Math" panose="02040503050406030204" pitchFamily="18" charset="0"/>
                      </a:rPr>
                      <m:t>/</m:t>
                    </m:r>
                    <m:r>
                      <a:rPr lang="en-US" sz="2000" i="1">
                        <a:latin typeface="Cambria Math" panose="02040503050406030204" pitchFamily="18" charset="0"/>
                      </a:rPr>
                      <m:t>𝑇</m:t>
                    </m:r>
                  </m:oMath>
                </a14:m>
                <a:r>
                  <a:rPr lang="ru-RU" sz="2000" dirty="0"/>
                  <a:t>.</a:t>
                </a:r>
                <a:r>
                  <a:rPr lang="en-US" sz="2000" dirty="0">
                    <a:effectLst/>
                  </a:rPr>
                  <a:t> </a:t>
                </a:r>
                <a:r>
                  <a:rPr lang="ru-RU" sz="2000" dirty="0">
                    <a:solidFill>
                      <a:srgbClr val="000000"/>
                    </a:solidFill>
                    <a:effectLst/>
                    <a:ea typeface="Times New Roman" charset="0"/>
                  </a:rPr>
                  <a:t> </a:t>
                </a:r>
              </a:p>
              <a:p>
                <a:endParaRPr lang="ru-RU" sz="2000" dirty="0">
                  <a:solidFill>
                    <a:srgbClr val="000000"/>
                  </a:solidFill>
                  <a:ea typeface="Times New Roman" charset="0"/>
                </a:endParaRPr>
              </a:p>
              <a:p>
                <a:r>
                  <a:rPr lang="ru-RU" sz="2000" dirty="0">
                    <a:solidFill>
                      <a:srgbClr val="000000"/>
                    </a:solidFill>
                    <a:ea typeface="Times New Roman" charset="0"/>
                  </a:rPr>
                  <a:t>Зависимость величины скважности </a:t>
                </a:r>
                <a:r>
                  <a:rPr lang="en-US" sz="2000" b="1" dirty="0" err="1">
                    <a:solidFill>
                      <a:srgbClr val="000000"/>
                    </a:solidFill>
                    <a:ea typeface="Times New Roman" charset="0"/>
                  </a:rPr>
                  <a:t>Q</a:t>
                </a:r>
                <a:r>
                  <a:rPr lang="en-US" sz="2000" b="1" baseline="-25000" dirty="0" err="1">
                    <a:solidFill>
                      <a:srgbClr val="000000"/>
                    </a:solidFill>
                    <a:ea typeface="Times New Roman" charset="0"/>
                  </a:rPr>
                  <a:t>mn</a:t>
                </a:r>
                <a:r>
                  <a:rPr lang="en-US" sz="2000" b="1" dirty="0">
                    <a:solidFill>
                      <a:srgbClr val="000000"/>
                    </a:solidFill>
                    <a:ea typeface="Times New Roman" charset="0"/>
                  </a:rPr>
                  <a:t>  </a:t>
                </a:r>
                <a:r>
                  <a:rPr lang="ru-RU" sz="2000" dirty="0">
                    <a:solidFill>
                      <a:srgbClr val="000000"/>
                    </a:solidFill>
                    <a:ea typeface="Times New Roman" charset="0"/>
                  </a:rPr>
                  <a:t>от количества полос на перекрестке </a:t>
                </a:r>
                <a:r>
                  <a:rPr lang="en-US" sz="2000" b="1" dirty="0">
                    <a:solidFill>
                      <a:srgbClr val="000000"/>
                    </a:solidFill>
                    <a:ea typeface="Times New Roman" charset="0"/>
                  </a:rPr>
                  <a:t>n </a:t>
                </a:r>
                <a:r>
                  <a:rPr lang="ru-RU" sz="2000" dirty="0">
                    <a:solidFill>
                      <a:srgbClr val="000000"/>
                    </a:solidFill>
                    <a:ea typeface="Times New Roman" charset="0"/>
                  </a:rPr>
                  <a:t>и количество машин в группе </a:t>
                </a:r>
                <a:r>
                  <a:rPr lang="en-US" sz="2000" b="1" dirty="0">
                    <a:solidFill>
                      <a:srgbClr val="000000"/>
                    </a:solidFill>
                    <a:ea typeface="Times New Roman" charset="0"/>
                  </a:rPr>
                  <a:t>m</a:t>
                </a:r>
                <a:r>
                  <a:rPr lang="ru-RU" sz="2000" dirty="0">
                    <a:solidFill>
                      <a:srgbClr val="000000"/>
                    </a:solidFill>
                    <a:ea typeface="Times New Roman" charset="0"/>
                  </a:rPr>
                  <a:t>:</a:t>
                </a:r>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268223" y="1447723"/>
                <a:ext cx="11609843" cy="1938992"/>
              </a:xfrm>
              <a:prstGeom prst="rect">
                <a:avLst/>
              </a:prstGeom>
              <a:blipFill rotWithShape="0">
                <a:blip r:embed="rId5"/>
                <a:stretch>
                  <a:fillRect l="-525" t="-1567" b="-4389"/>
                </a:stretch>
              </a:blipFill>
            </p:spPr>
            <p:txBody>
              <a:bodyPr/>
              <a:lstStyle/>
              <a:p>
                <a:r>
                  <a:rPr lang="en-US">
                    <a:noFill/>
                  </a:rPr>
                  <a:t> </a:t>
                </a:r>
              </a:p>
            </p:txBody>
          </p:sp>
        </mc:Fallback>
      </mc:AlternateContent>
      <p:sp>
        <p:nvSpPr>
          <p:cNvPr id="3" name="Rectangle 2"/>
          <p:cNvSpPr/>
          <p:nvPr/>
        </p:nvSpPr>
        <p:spPr>
          <a:xfrm>
            <a:off x="268223" y="3386715"/>
            <a:ext cx="2870762" cy="646331"/>
          </a:xfrm>
          <a:prstGeom prst="rect">
            <a:avLst/>
          </a:prstGeom>
        </p:spPr>
        <p:txBody>
          <a:bodyPr wrap="square">
            <a:spAutoFit/>
          </a:bodyPr>
          <a:lstStyle/>
          <a:p>
            <a:pPr>
              <a:lnSpc>
                <a:spcPct val="150000"/>
              </a:lnSpc>
              <a:spcAft>
                <a:spcPts val="0"/>
              </a:spcAft>
            </a:pPr>
            <a:r>
              <a:rPr lang="ru-RU" sz="2400" b="1" dirty="0" err="1">
                <a:latin typeface="Times New Roman" charset="0"/>
                <a:ea typeface="Times New Roman" charset="0"/>
              </a:rPr>
              <a:t>Q</a:t>
            </a:r>
            <a:r>
              <a:rPr lang="ru-RU" sz="2400" b="1" baseline="-25000" dirty="0" err="1">
                <a:latin typeface="Times New Roman" charset="0"/>
                <a:ea typeface="Times New Roman" charset="0"/>
              </a:rPr>
              <a:t>mn</a:t>
            </a:r>
            <a:r>
              <a:rPr lang="ru-RU" sz="2400" b="1" dirty="0">
                <a:latin typeface="Times New Roman" charset="0"/>
                <a:ea typeface="Times New Roman" charset="0"/>
              </a:rPr>
              <a:t> = </a:t>
            </a:r>
            <a:r>
              <a:rPr lang="ru-RU" sz="2400" b="1" dirty="0" err="1">
                <a:latin typeface="Times New Roman" charset="0"/>
                <a:ea typeface="Times New Roman" charset="0"/>
              </a:rPr>
              <a:t>m</a:t>
            </a:r>
            <a:r>
              <a:rPr lang="ru-RU" sz="2400" b="1" dirty="0">
                <a:latin typeface="Times New Roman" charset="0"/>
                <a:ea typeface="Times New Roman" charset="0"/>
              </a:rPr>
              <a:t> / (2m+n)</a:t>
            </a:r>
            <a:endParaRPr lang="en-US" sz="2400" dirty="0">
              <a:effectLst/>
              <a:latin typeface="Arial" charset="0"/>
              <a:ea typeface="Arial"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223" y="4183174"/>
            <a:ext cx="3911695" cy="2453489"/>
          </a:xfrm>
          <a:prstGeom prst="rect">
            <a:avLst/>
          </a:prstGeom>
        </p:spPr>
      </p:pic>
      <p:sp>
        <p:nvSpPr>
          <p:cNvPr id="5" name="TextBox 4"/>
          <p:cNvSpPr txBox="1"/>
          <p:nvPr/>
        </p:nvSpPr>
        <p:spPr>
          <a:xfrm>
            <a:off x="5472752" y="4237766"/>
            <a:ext cx="5512240" cy="1938992"/>
          </a:xfrm>
          <a:prstGeom prst="rect">
            <a:avLst/>
          </a:prstGeom>
          <a:noFill/>
        </p:spPr>
        <p:txBody>
          <a:bodyPr wrap="square" rtlCol="0">
            <a:spAutoFit/>
          </a:bodyPr>
          <a:lstStyle/>
          <a:p>
            <a:r>
              <a:rPr lang="ru-RU" sz="2400" dirty="0"/>
              <a:t>При увеличении количества ТС в группе пропускная способность увеличивается</a:t>
            </a:r>
          </a:p>
          <a:p>
            <a:r>
              <a:rPr lang="ru-RU" sz="2400" dirty="0"/>
              <a:t>Увеличение количества полос на перекрестке приводит к уменьшению скважности</a:t>
            </a:r>
            <a:endParaRPr lang="en-US" sz="2400" dirty="0"/>
          </a:p>
        </p:txBody>
      </p:sp>
      <p:sp>
        <p:nvSpPr>
          <p:cNvPr id="9" name="TextBox 8"/>
          <p:cNvSpPr txBox="1"/>
          <p:nvPr/>
        </p:nvSpPr>
        <p:spPr>
          <a:xfrm>
            <a:off x="155929" y="4125472"/>
            <a:ext cx="164914" cy="369332"/>
          </a:xfrm>
          <a:prstGeom prst="rect">
            <a:avLst/>
          </a:prstGeom>
          <a:noFill/>
        </p:spPr>
        <p:txBody>
          <a:bodyPr wrap="square" rtlCol="0">
            <a:spAutoFit/>
          </a:bodyPr>
          <a:lstStyle/>
          <a:p>
            <a:r>
              <a:rPr lang="en-US"/>
              <a:t>Q</a:t>
            </a:r>
          </a:p>
        </p:txBody>
      </p:sp>
      <p:sp>
        <p:nvSpPr>
          <p:cNvPr id="12" name="TextBox 11"/>
          <p:cNvSpPr txBox="1"/>
          <p:nvPr/>
        </p:nvSpPr>
        <p:spPr>
          <a:xfrm>
            <a:off x="3757382" y="6491685"/>
            <a:ext cx="164914" cy="369332"/>
          </a:xfrm>
          <a:prstGeom prst="rect">
            <a:avLst/>
          </a:prstGeom>
          <a:noFill/>
        </p:spPr>
        <p:txBody>
          <a:bodyPr wrap="square" rtlCol="0">
            <a:spAutoFit/>
          </a:bodyPr>
          <a:lstStyle/>
          <a:p>
            <a:r>
              <a:rPr lang="en-US" dirty="0"/>
              <a:t>m</a:t>
            </a:r>
          </a:p>
        </p:txBody>
      </p:sp>
      <p:sp>
        <p:nvSpPr>
          <p:cNvPr id="14" name="TextBox 13"/>
          <p:cNvSpPr txBox="1"/>
          <p:nvPr/>
        </p:nvSpPr>
        <p:spPr>
          <a:xfrm>
            <a:off x="4070201" y="4045262"/>
            <a:ext cx="967019" cy="369332"/>
          </a:xfrm>
          <a:prstGeom prst="rect">
            <a:avLst/>
          </a:prstGeom>
          <a:noFill/>
        </p:spPr>
        <p:txBody>
          <a:bodyPr wrap="square" rtlCol="0">
            <a:spAutoFit/>
          </a:bodyPr>
          <a:lstStyle/>
          <a:p>
            <a:r>
              <a:rPr lang="en-US" dirty="0"/>
              <a:t>n=1</a:t>
            </a:r>
          </a:p>
        </p:txBody>
      </p:sp>
      <p:sp>
        <p:nvSpPr>
          <p:cNvPr id="15" name="TextBox 14"/>
          <p:cNvSpPr txBox="1"/>
          <p:nvPr/>
        </p:nvSpPr>
        <p:spPr>
          <a:xfrm>
            <a:off x="4062181" y="4229746"/>
            <a:ext cx="967019" cy="369332"/>
          </a:xfrm>
          <a:prstGeom prst="rect">
            <a:avLst/>
          </a:prstGeom>
          <a:noFill/>
        </p:spPr>
        <p:txBody>
          <a:bodyPr wrap="square" rtlCol="0">
            <a:spAutoFit/>
          </a:bodyPr>
          <a:lstStyle/>
          <a:p>
            <a:r>
              <a:rPr lang="en-US" dirty="0"/>
              <a:t>n=2</a:t>
            </a:r>
          </a:p>
        </p:txBody>
      </p:sp>
      <p:sp>
        <p:nvSpPr>
          <p:cNvPr id="16" name="TextBox 15"/>
          <p:cNvSpPr txBox="1"/>
          <p:nvPr/>
        </p:nvSpPr>
        <p:spPr>
          <a:xfrm>
            <a:off x="4054161" y="4430272"/>
            <a:ext cx="967019" cy="369332"/>
          </a:xfrm>
          <a:prstGeom prst="rect">
            <a:avLst/>
          </a:prstGeom>
          <a:noFill/>
        </p:spPr>
        <p:txBody>
          <a:bodyPr wrap="square" rtlCol="0">
            <a:spAutoFit/>
          </a:bodyPr>
          <a:lstStyle/>
          <a:p>
            <a:r>
              <a:rPr lang="en-US" dirty="0"/>
              <a:t>n=4</a:t>
            </a:r>
          </a:p>
        </p:txBody>
      </p:sp>
      <p:sp>
        <p:nvSpPr>
          <p:cNvPr id="17" name="TextBox 16"/>
          <p:cNvSpPr txBox="1"/>
          <p:nvPr/>
        </p:nvSpPr>
        <p:spPr>
          <a:xfrm>
            <a:off x="4062183" y="4646840"/>
            <a:ext cx="967019" cy="369332"/>
          </a:xfrm>
          <a:prstGeom prst="rect">
            <a:avLst/>
          </a:prstGeom>
          <a:noFill/>
        </p:spPr>
        <p:txBody>
          <a:bodyPr wrap="square" rtlCol="0">
            <a:spAutoFit/>
          </a:bodyPr>
          <a:lstStyle/>
          <a:p>
            <a:r>
              <a:rPr lang="en-US" dirty="0"/>
              <a:t>n=6</a:t>
            </a:r>
          </a:p>
        </p:txBody>
      </p:sp>
    </p:spTree>
    <p:extLst>
      <p:ext uri="{BB962C8B-B14F-4D97-AF65-F5344CB8AC3E}">
        <p14:creationId xmlns:p14="http://schemas.microsoft.com/office/powerpoint/2010/main" val="1478299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7</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45300" y="1491232"/>
            <a:ext cx="10929262" cy="5093702"/>
          </a:xfrm>
          <a:prstGeom prst="rect">
            <a:avLst/>
          </a:prstGeom>
        </p:spPr>
        <p:txBody>
          <a:bodyPr wrap="square">
            <a:spAutoFit/>
          </a:bodyPr>
          <a:lstStyle/>
          <a:p>
            <a:pPr indent="579438"/>
            <a:r>
              <a:rPr lang="ru-RU" sz="2500" dirty="0">
                <a:solidFill>
                  <a:srgbClr val="000000"/>
                </a:solidFill>
                <a:latin typeface="Times New Roman" charset="0"/>
                <a:ea typeface="Times New Roman" charset="0"/>
              </a:rPr>
              <a:t>Несмотря на то, что спутниковые системы навигации постоянно совершенствуются, точность таких систем пока хуже чем точность бортовых датчиков. Поэтому для реализации «импульсного» алгоритма управления для коррекции движения используются скорости ТС и расстояния до впереди идущего ТС.</a:t>
            </a:r>
          </a:p>
          <a:p>
            <a:pPr indent="579438"/>
            <a:endParaRPr lang="ru-RU" sz="2500" dirty="0">
              <a:solidFill>
                <a:srgbClr val="000000"/>
              </a:solidFill>
              <a:latin typeface="Times New Roman" charset="0"/>
              <a:ea typeface="Times New Roman" charset="0"/>
            </a:endParaRPr>
          </a:p>
          <a:p>
            <a:pPr indent="579438"/>
            <a:r>
              <a:rPr lang="ru-RU" sz="2500" dirty="0">
                <a:solidFill>
                  <a:srgbClr val="000000"/>
                </a:solidFill>
                <a:latin typeface="Times New Roman" charset="0"/>
                <a:ea typeface="Times New Roman" charset="0"/>
              </a:rPr>
              <a:t>Система управления движением выбрав оптимальную скважность транспортных потоков передает БТС </a:t>
            </a:r>
            <a:r>
              <a:rPr lang="ru-RU" sz="2500" dirty="0">
                <a:solidFill>
                  <a:srgbClr val="000000"/>
                </a:solidFill>
                <a:effectLst/>
                <a:latin typeface="Times New Roman" charset="0"/>
                <a:ea typeface="Times New Roman" charset="0"/>
              </a:rPr>
              <a:t>необходимую дистанцию от впереди идущего ТС и время, за которое эта дистанция должна быть обеспечена. БТС выполняет эту команду с учетом критерия минимизации ускорений.</a:t>
            </a:r>
          </a:p>
          <a:p>
            <a:pPr indent="579438"/>
            <a:endParaRPr lang="ru-RU" sz="2500" dirty="0">
              <a:solidFill>
                <a:srgbClr val="000000"/>
              </a:solidFill>
              <a:latin typeface="Times New Roman" charset="0"/>
              <a:ea typeface="Times New Roman" charset="0"/>
            </a:endParaRPr>
          </a:p>
          <a:p>
            <a:pPr indent="579438"/>
            <a:r>
              <a:rPr lang="ru-RU" sz="2500" dirty="0">
                <a:solidFill>
                  <a:srgbClr val="000000"/>
                </a:solidFill>
                <a:latin typeface="Times New Roman" charset="0"/>
                <a:ea typeface="Times New Roman" charset="0"/>
              </a:rPr>
              <a:t>Для такого управления возможны три варианта сближения и три варианта отдаления:</a:t>
            </a:r>
            <a:endParaRPr lang="en-US" sz="2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9" name="Picture 8"/>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12" name="TextBox 11"/>
          <p:cNvSpPr txBox="1"/>
          <p:nvPr/>
        </p:nvSpPr>
        <p:spPr>
          <a:xfrm>
            <a:off x="1243583" y="274253"/>
            <a:ext cx="9741409" cy="707886"/>
          </a:xfrm>
          <a:prstGeom prst="rect">
            <a:avLst/>
          </a:prstGeom>
          <a:noFill/>
        </p:spPr>
        <p:txBody>
          <a:bodyPr wrap="square" rtlCol="0">
            <a:spAutoFit/>
          </a:bodyPr>
          <a:lstStyle/>
          <a:p>
            <a:pPr algn="ctr"/>
            <a:r>
              <a:rPr lang="ru-RU" sz="4000" b="1" dirty="0">
                <a:solidFill>
                  <a:srgbClr val="1E5C99"/>
                </a:solidFill>
              </a:rPr>
              <a:t>Алгоритмы корректирующих воздействий</a:t>
            </a:r>
            <a:endParaRPr lang="en-US" sz="4000" b="1" dirty="0">
              <a:solidFill>
                <a:srgbClr val="1E5C99"/>
              </a:solidFill>
            </a:endParaRPr>
          </a:p>
        </p:txBody>
      </p:sp>
    </p:spTree>
    <p:extLst>
      <p:ext uri="{BB962C8B-B14F-4D97-AF65-F5344CB8AC3E}">
        <p14:creationId xmlns:p14="http://schemas.microsoft.com/office/powerpoint/2010/main" val="1801143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8</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83620" y="5597925"/>
            <a:ext cx="10054049" cy="1015663"/>
          </a:xfrm>
          <a:prstGeom prst="rect">
            <a:avLst/>
          </a:prstGeom>
        </p:spPr>
        <p:txBody>
          <a:bodyPr wrap="square">
            <a:spAutoFit/>
          </a:bodyPr>
          <a:lstStyle/>
          <a:p>
            <a:r>
              <a:rPr lang="ru-RU" sz="2000" b="1" dirty="0">
                <a:sym typeface="Symbol" charset="2"/>
              </a:rPr>
              <a:t></a:t>
            </a:r>
            <a:r>
              <a:rPr lang="ru-RU" sz="2000" b="1" dirty="0" err="1"/>
              <a:t>V</a:t>
            </a:r>
            <a:r>
              <a:rPr lang="ru-RU" sz="2000" b="1" dirty="0"/>
              <a:t> </a:t>
            </a:r>
            <a:r>
              <a:rPr lang="ru-RU" sz="2000" dirty="0"/>
              <a:t>- разница в скоростях между БТС и БТС, идущим впереди; </a:t>
            </a:r>
            <a:endParaRPr lang="en-US" sz="2000" dirty="0"/>
          </a:p>
          <a:p>
            <a:r>
              <a:rPr lang="ru-RU" sz="2000" b="1" dirty="0" err="1"/>
              <a:t>T</a:t>
            </a:r>
            <a:r>
              <a:rPr lang="ru-RU" sz="2000" b="1" dirty="0"/>
              <a:t>    </a:t>
            </a:r>
            <a:r>
              <a:rPr lang="ru-RU" sz="2000" dirty="0"/>
              <a:t>- время, отведенное на выход на требуемую дистанцию; </a:t>
            </a:r>
            <a:endParaRPr lang="en-US" sz="2000" dirty="0"/>
          </a:p>
          <a:p>
            <a:r>
              <a:rPr lang="ru-RU" sz="2000" b="1" dirty="0" err="1"/>
              <a:t>D</a:t>
            </a:r>
            <a:r>
              <a:rPr lang="ru-RU" sz="2000" b="1" dirty="0"/>
              <a:t>   </a:t>
            </a:r>
            <a:r>
              <a:rPr lang="ru-RU" sz="2000" dirty="0"/>
              <a:t>- разница между текущей и требуемой дистанцией. </a:t>
            </a:r>
            <a:endParaRPr lang="en-US" sz="20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0333" t="39350" r="39381" b="34857"/>
          <a:stretch/>
        </p:blipFill>
        <p:spPr>
          <a:xfrm>
            <a:off x="1297575" y="2282564"/>
            <a:ext cx="4504568" cy="2877278"/>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8330350" y="3354029"/>
                <a:ext cx="1676421" cy="8310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𝒂</m:t>
                      </m:r>
                      <m:r>
                        <a:rPr lang="en-US" sz="2400" b="0" i="0">
                          <a:latin typeface="Cambria Math" charset="0"/>
                        </a:rPr>
                        <m:t>=−</m:t>
                      </m:r>
                      <m:f>
                        <m:fPr>
                          <m:ctrlPr>
                            <a:rPr lang="en-US" sz="2400" b="0" i="1">
                              <a:latin typeface="Cambria Math"/>
                            </a:rPr>
                          </m:ctrlPr>
                        </m:fPr>
                        <m:num>
                          <m:r>
                            <a:rPr lang="en-US" sz="2400" b="1" i="1">
                              <a:latin typeface="Cambria Math" charset="0"/>
                            </a:rPr>
                            <m:t>𝜟</m:t>
                          </m:r>
                          <m:sSup>
                            <m:sSupPr>
                              <m:ctrlPr>
                                <a:rPr lang="en-US" sz="2400" b="1" i="1">
                                  <a:latin typeface="Cambria Math"/>
                                </a:rPr>
                              </m:ctrlPr>
                            </m:sSupPr>
                            <m:e>
                              <m:r>
                                <a:rPr lang="en-US" sz="2400" b="1" i="1">
                                  <a:latin typeface="Cambria Math" charset="0"/>
                                </a:rPr>
                                <m:t>𝑽</m:t>
                              </m:r>
                            </m:e>
                            <m:sup>
                              <m:r>
                                <a:rPr lang="en-US" sz="2400" b="0" i="0">
                                  <a:latin typeface="Cambria Math" charset="0"/>
                                </a:rPr>
                                <m:t>2</m:t>
                              </m:r>
                            </m:sup>
                          </m:sSup>
                        </m:num>
                        <m:den>
                          <m:r>
                            <a:rPr lang="en-US" sz="2400" b="0" i="0">
                              <a:latin typeface="Cambria Math" charset="0"/>
                            </a:rPr>
                            <m:t>2</m:t>
                          </m:r>
                          <m:r>
                            <a:rPr lang="en-US" sz="2400" b="1" i="1">
                              <a:latin typeface="Cambria Math" charset="0"/>
                            </a:rPr>
                            <m:t>𝑫</m:t>
                          </m:r>
                        </m:den>
                      </m:f>
                    </m:oMath>
                  </m:oMathPara>
                </a14:m>
                <a:endParaRPr lang="en-US" sz="2400" dirty="0"/>
              </a:p>
            </p:txBody>
          </p:sp>
        </mc:Choice>
        <mc:Fallback xmlns="">
          <p:sp>
            <p:nvSpPr>
              <p:cNvPr id="12" name="Rectangle 11"/>
              <p:cNvSpPr>
                <a:spLocks noRot="1" noChangeAspect="1" noMove="1" noResize="1" noEditPoints="1" noAdjustHandles="1" noChangeArrowheads="1" noChangeShapeType="1" noTextEdit="1"/>
              </p:cNvSpPr>
              <p:nvPr/>
            </p:nvSpPr>
            <p:spPr>
              <a:xfrm>
                <a:off x="8330350" y="3354029"/>
                <a:ext cx="1676421" cy="83106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83620" y="1655544"/>
                <a:ext cx="5079083" cy="461665"/>
              </a:xfrm>
              <a:prstGeom prst="rect">
                <a:avLst/>
              </a:prstGeom>
            </p:spPr>
            <p:txBody>
              <a:bodyPr wrap="none">
                <a:spAutoFit/>
              </a:bodyPr>
              <a:lstStyle/>
              <a:p>
                <a14:m>
                  <m:oMath xmlns:m="http://schemas.openxmlformats.org/officeDocument/2006/math">
                    <m:r>
                      <a:rPr lang="ru-RU" sz="2400" b="1" i="1" smtClean="0">
                        <a:solidFill>
                          <a:srgbClr val="000000"/>
                        </a:solidFill>
                        <a:effectLst/>
                        <a:latin typeface="Cambria Math" charset="0"/>
                        <a:ea typeface="Times New Roman" charset="0"/>
                        <a:cs typeface="Times New Roman" charset="0"/>
                      </a:rPr>
                      <m:t>Вариант </m:t>
                    </m:r>
                    <m:r>
                      <a:rPr lang="ru-RU" sz="2400" b="1" i="1" smtClean="0">
                        <a:solidFill>
                          <a:srgbClr val="000000"/>
                        </a:solidFill>
                        <a:effectLst/>
                        <a:latin typeface="Cambria Math" charset="0"/>
                        <a:ea typeface="Times New Roman" charset="0"/>
                        <a:cs typeface="Times New Roman" charset="0"/>
                      </a:rPr>
                      <m:t>𝟏</m:t>
                    </m:r>
                    <m:r>
                      <a:rPr lang="ru-RU" sz="2400" b="1" i="1" smtClean="0">
                        <a:solidFill>
                          <a:srgbClr val="000000"/>
                        </a:solidFill>
                        <a:effectLst/>
                        <a:latin typeface="Cambria Math" charset="0"/>
                        <a:ea typeface="Times New Roman" charset="0"/>
                        <a:cs typeface="Times New Roman" charset="0"/>
                      </a:rPr>
                      <m:t>:    ∆</m:t>
                    </m:r>
                    <m:r>
                      <a:rPr lang="en-US" sz="2400" b="1" i="1">
                        <a:solidFill>
                          <a:srgbClr val="000000"/>
                        </a:solidFill>
                        <a:effectLst/>
                        <a:latin typeface="Cambria Math" charset="0"/>
                        <a:ea typeface="Times New Roman" charset="0"/>
                        <a:cs typeface="Times New Roman" charset="0"/>
                      </a:rPr>
                      <m:t>𝑽</m:t>
                    </m:r>
                    <m:r>
                      <a:rPr lang="ru-RU" sz="2400" b="1" i="1">
                        <a:solidFill>
                          <a:srgbClr val="000000"/>
                        </a:solidFill>
                        <a:effectLst/>
                        <a:latin typeface="Cambria Math" charset="0"/>
                        <a:ea typeface="Times New Roman" charset="0"/>
                        <a:cs typeface="Times New Roman" charset="0"/>
                      </a:rPr>
                      <m:t>&gt;</m:t>
                    </m:r>
                    <m:r>
                      <a:rPr lang="ru-RU" sz="2400" b="1" i="1">
                        <a:solidFill>
                          <a:srgbClr val="000000"/>
                        </a:solidFill>
                        <a:effectLst/>
                        <a:latin typeface="Cambria Math" charset="0"/>
                        <a:ea typeface="Times New Roman" charset="0"/>
                        <a:cs typeface="Times New Roman" charset="0"/>
                      </a:rPr>
                      <m:t>𝟎</m:t>
                    </m:r>
                  </m:oMath>
                </a14:m>
                <a:r>
                  <a:rPr lang="ru-RU" sz="2400" b="1" dirty="0">
                    <a:solidFill>
                      <a:srgbClr val="000000"/>
                    </a:solidFill>
                    <a:effectLst/>
                    <a:latin typeface="Times New Roman" charset="0"/>
                    <a:ea typeface="Times New Roman" charset="0"/>
                  </a:rPr>
                  <a:t> и </a:t>
                </a:r>
                <a14:m>
                  <m:oMath xmlns:m="http://schemas.openxmlformats.org/officeDocument/2006/math">
                    <m:r>
                      <a:rPr lang="ru-RU" sz="2400" b="1" i="1">
                        <a:solidFill>
                          <a:srgbClr val="000000"/>
                        </a:solidFill>
                        <a:effectLst/>
                        <a:latin typeface="Cambria Math" charset="0"/>
                        <a:ea typeface="Times New Roman" charset="0"/>
                        <a:cs typeface="Times New Roman" charset="0"/>
                      </a:rPr>
                      <m:t>𝑫</m:t>
                    </m:r>
                    <m:r>
                      <a:rPr lang="ru-RU" sz="2400" b="1" i="1">
                        <a:solidFill>
                          <a:srgbClr val="000000"/>
                        </a:solidFill>
                        <a:effectLst/>
                        <a:latin typeface="Cambria Math" charset="0"/>
                        <a:ea typeface="Times New Roman" charset="0"/>
                        <a:cs typeface="Times New Roman" charset="0"/>
                      </a:rPr>
                      <m:t>≤</m:t>
                    </m:r>
                    <m:r>
                      <a:rPr lang="ru-RU" sz="2400" b="1" i="1">
                        <a:solidFill>
                          <a:srgbClr val="000000"/>
                        </a:solidFill>
                        <a:effectLst/>
                        <a:latin typeface="Cambria Math" charset="0"/>
                        <a:ea typeface="Times New Roman" charset="0"/>
                        <a:cs typeface="Times New Roman" charset="0"/>
                      </a:rPr>
                      <m:t>𝟎</m:t>
                    </m:r>
                    <m:r>
                      <a:rPr lang="ru-RU" sz="2400" b="1" i="1">
                        <a:solidFill>
                          <a:srgbClr val="000000"/>
                        </a:solidFill>
                        <a:effectLst/>
                        <a:latin typeface="Cambria Math" charset="0"/>
                        <a:ea typeface="Times New Roman" charset="0"/>
                        <a:cs typeface="Times New Roman" charset="0"/>
                      </a:rPr>
                      <m:t>.</m:t>
                    </m:r>
                    <m:r>
                      <a:rPr lang="ru-RU" sz="2400" b="1" i="1">
                        <a:solidFill>
                          <a:srgbClr val="000000"/>
                        </a:solidFill>
                        <a:effectLst/>
                        <a:latin typeface="Cambria Math" charset="0"/>
                        <a:ea typeface="Times New Roman" charset="0"/>
                        <a:cs typeface="Times New Roman" charset="0"/>
                      </a:rPr>
                      <m:t>𝟓</m:t>
                    </m:r>
                    <m:r>
                      <a:rPr lang="ru-RU" sz="2400" b="1" i="1">
                        <a:solidFill>
                          <a:srgbClr val="000000"/>
                        </a:solidFill>
                        <a:effectLst/>
                        <a:latin typeface="Cambria Math" charset="0"/>
                        <a:ea typeface="Times New Roman" charset="0"/>
                        <a:cs typeface="Times New Roman" charset="0"/>
                      </a:rPr>
                      <m:t>𝑻</m:t>
                    </m:r>
                    <m:r>
                      <a:rPr lang="ru-RU" sz="2400" b="1" i="1">
                        <a:solidFill>
                          <a:srgbClr val="000000"/>
                        </a:solidFill>
                        <a:effectLst/>
                        <a:latin typeface="Cambria Math" charset="0"/>
                        <a:ea typeface="Times New Roman" charset="0"/>
                        <a:cs typeface="Times New Roman" charset="0"/>
                      </a:rPr>
                      <m:t>∆</m:t>
                    </m:r>
                    <m:r>
                      <a:rPr lang="ru-RU" sz="2400" b="1" i="1">
                        <a:solidFill>
                          <a:srgbClr val="000000"/>
                        </a:solidFill>
                        <a:effectLst/>
                        <a:latin typeface="Cambria Math" charset="0"/>
                        <a:ea typeface="Times New Roman" charset="0"/>
                        <a:cs typeface="Times New Roman" charset="0"/>
                      </a:rPr>
                      <m:t>𝑽</m:t>
                    </m:r>
                  </m:oMath>
                </a14:m>
                <a:r>
                  <a:rPr lang="en-US" sz="2400" b="1" dirty="0">
                    <a:effectLst/>
                  </a:rPr>
                  <a:t> </a:t>
                </a:r>
                <a:endParaRPr lang="en-US" sz="2400" b="1" dirty="0"/>
              </a:p>
            </p:txBody>
          </p:sp>
        </mc:Choice>
        <mc:Fallback xmlns="">
          <p:sp>
            <p:nvSpPr>
              <p:cNvPr id="9" name="Rectangle 8"/>
              <p:cNvSpPr>
                <a:spLocks noRot="1" noChangeAspect="1" noMove="1" noResize="1" noEditPoints="1" noAdjustHandles="1" noChangeArrowheads="1" noChangeShapeType="1" noTextEdit="1"/>
              </p:cNvSpPr>
              <p:nvPr/>
            </p:nvSpPr>
            <p:spPr>
              <a:xfrm>
                <a:off x="683620" y="1655544"/>
                <a:ext cx="5079083" cy="461665"/>
              </a:xfrm>
              <a:prstGeom prst="rect">
                <a:avLst/>
              </a:prstGeom>
              <a:blipFill rotWithShape="0">
                <a:blip r:embed="rId6"/>
                <a:stretch>
                  <a:fillRect l="-840" t="-105333" b="-133333"/>
                </a:stretch>
              </a:blipFill>
            </p:spPr>
            <p:txBody>
              <a:bodyPr/>
              <a:lstStyle/>
              <a:p>
                <a:r>
                  <a:rPr lang="en-US">
                    <a:noFill/>
                  </a:rPr>
                  <a:t> </a:t>
                </a:r>
              </a:p>
            </p:txBody>
          </p:sp>
        </mc:Fallback>
      </mc:AlternateContent>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5" name="Picture 14"/>
          <p:cNvPicPr>
            <a:picLocks noChangeAspect="1"/>
          </p:cNvPicPr>
          <p:nvPr/>
        </p:nvPicPr>
        <p:blipFill>
          <a:blip r:embed="rId8">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16" name="TextBox 15"/>
          <p:cNvSpPr txBox="1"/>
          <p:nvPr/>
        </p:nvSpPr>
        <p:spPr>
          <a:xfrm>
            <a:off x="1243583" y="274253"/>
            <a:ext cx="9741409" cy="707886"/>
          </a:xfrm>
          <a:prstGeom prst="rect">
            <a:avLst/>
          </a:prstGeom>
          <a:noFill/>
        </p:spPr>
        <p:txBody>
          <a:bodyPr wrap="square" rtlCol="0">
            <a:spAutoFit/>
          </a:bodyPr>
          <a:lstStyle/>
          <a:p>
            <a:pPr algn="ctr"/>
            <a:r>
              <a:rPr lang="ru-RU" sz="4000" b="1" dirty="0">
                <a:solidFill>
                  <a:srgbClr val="1E5C99"/>
                </a:solidFill>
              </a:rPr>
              <a:t>Алгоритмы корректирующих воздействий</a:t>
            </a:r>
            <a:endParaRPr lang="en-US" sz="4000" b="1" dirty="0">
              <a:solidFill>
                <a:srgbClr val="1E5C99"/>
              </a:solidFill>
            </a:endParaRPr>
          </a:p>
        </p:txBody>
      </p:sp>
    </p:spTree>
    <p:extLst>
      <p:ext uri="{BB962C8B-B14F-4D97-AF65-F5344CB8AC3E}">
        <p14:creationId xmlns:p14="http://schemas.microsoft.com/office/powerpoint/2010/main" val="1269049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9</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31368" y="5532610"/>
            <a:ext cx="10054049" cy="1323439"/>
          </a:xfrm>
          <a:prstGeom prst="rect">
            <a:avLst/>
          </a:prstGeom>
        </p:spPr>
        <p:txBody>
          <a:bodyPr wrap="square">
            <a:spAutoFit/>
          </a:bodyPr>
          <a:lstStyle/>
          <a:p>
            <a:r>
              <a:rPr lang="ru-RU" sz="2000" b="1" dirty="0">
                <a:sym typeface="Symbol" charset="2"/>
              </a:rPr>
              <a:t></a:t>
            </a:r>
            <a:r>
              <a:rPr lang="ru-RU" sz="2000" b="1" dirty="0" err="1"/>
              <a:t>V</a:t>
            </a:r>
            <a:r>
              <a:rPr lang="ru-RU" sz="2000" b="1" dirty="0"/>
              <a:t> </a:t>
            </a:r>
            <a:r>
              <a:rPr lang="en-US" sz="2000" b="1" dirty="0"/>
              <a:t>   </a:t>
            </a:r>
            <a:r>
              <a:rPr lang="ru-RU" sz="2000" dirty="0"/>
              <a:t>- разница в скоростях между БТС и БТС, идущим впереди;</a:t>
            </a:r>
          </a:p>
          <a:p>
            <a:r>
              <a:rPr lang="ru-RU" sz="2000" b="1" dirty="0" err="1"/>
              <a:t>V</a:t>
            </a:r>
            <a:r>
              <a:rPr lang="en-US" sz="2000" b="1" baseline="-25000" dirty="0"/>
              <a:t>max</a:t>
            </a:r>
            <a:r>
              <a:rPr lang="ru-RU" sz="2000" b="1" dirty="0"/>
              <a:t> </a:t>
            </a:r>
            <a:r>
              <a:rPr lang="ru-RU" sz="2000" dirty="0"/>
              <a:t>– максимальная скорость, до которой необходимо</a:t>
            </a:r>
            <a:r>
              <a:rPr lang="en-US" sz="2000" dirty="0"/>
              <a:t> </a:t>
            </a:r>
            <a:r>
              <a:rPr lang="ru-RU" sz="2000" dirty="0"/>
              <a:t>разогнаться БТС;</a:t>
            </a:r>
            <a:endParaRPr lang="en-US" sz="2000" dirty="0"/>
          </a:p>
          <a:p>
            <a:r>
              <a:rPr lang="ru-RU" sz="2000" b="1" dirty="0" err="1"/>
              <a:t>T</a:t>
            </a:r>
            <a:r>
              <a:rPr lang="ru-RU" sz="2000" b="1" dirty="0"/>
              <a:t>   </a:t>
            </a:r>
            <a:r>
              <a:rPr lang="en-US" sz="2000" b="1" dirty="0"/>
              <a:t>   </a:t>
            </a:r>
            <a:r>
              <a:rPr lang="ru-RU" sz="2000" b="1" dirty="0"/>
              <a:t> </a:t>
            </a:r>
            <a:r>
              <a:rPr lang="ru-RU" sz="2000" dirty="0"/>
              <a:t>- время, отведенное на выход на требуемую дистанцию; </a:t>
            </a:r>
            <a:endParaRPr lang="en-US" sz="2000" dirty="0"/>
          </a:p>
          <a:p>
            <a:r>
              <a:rPr lang="ru-RU" sz="2000" b="1" dirty="0" err="1"/>
              <a:t>D</a:t>
            </a:r>
            <a:r>
              <a:rPr lang="ru-RU" sz="2000" b="1" dirty="0"/>
              <a:t>   </a:t>
            </a:r>
            <a:r>
              <a:rPr lang="en-US" sz="2000" b="1" dirty="0"/>
              <a:t>   </a:t>
            </a:r>
            <a:r>
              <a:rPr lang="ru-RU" sz="2000" dirty="0"/>
              <a:t>- разница между текущей и требуемой дистанцией. </a:t>
            </a:r>
            <a:endParaRPr lang="en-US" sz="2000" dirty="0"/>
          </a:p>
        </p:txBody>
      </p:sp>
      <mc:AlternateContent xmlns:mc="http://schemas.openxmlformats.org/markup-compatibility/2006" xmlns:a14="http://schemas.microsoft.com/office/drawing/2010/main">
        <mc:Choice Requires="a14">
          <p:sp>
            <p:nvSpPr>
              <p:cNvPr id="9" name="Rectangle 8"/>
              <p:cNvSpPr/>
              <p:nvPr/>
            </p:nvSpPr>
            <p:spPr>
              <a:xfrm>
                <a:off x="631368" y="1655544"/>
                <a:ext cx="49893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400" b="1" i="1" smtClean="0">
                          <a:solidFill>
                            <a:srgbClr val="000000"/>
                          </a:solidFill>
                          <a:effectLst/>
                          <a:latin typeface="Cambria Math" charset="0"/>
                          <a:ea typeface="Times New Roman" charset="0"/>
                          <a:cs typeface="Times New Roman" charset="0"/>
                        </a:rPr>
                        <m:t>Вариант </m:t>
                      </m:r>
                      <m:r>
                        <a:rPr lang="en-US" sz="2400" b="1" i="1" smtClean="0">
                          <a:solidFill>
                            <a:srgbClr val="000000"/>
                          </a:solidFill>
                          <a:effectLst/>
                          <a:latin typeface="Cambria Math" charset="0"/>
                          <a:ea typeface="Times New Roman" charset="0"/>
                          <a:cs typeface="Times New Roman" charset="0"/>
                        </a:rPr>
                        <m:t>𝟐</m:t>
                      </m:r>
                      <m:r>
                        <a:rPr lang="ru-RU" sz="2400" b="1" i="1" smtClean="0">
                          <a:solidFill>
                            <a:srgbClr val="000000"/>
                          </a:solidFill>
                          <a:effectLst/>
                          <a:latin typeface="Cambria Math" charset="0"/>
                          <a:ea typeface="Times New Roman" charset="0"/>
                          <a:cs typeface="Times New Roman" charset="0"/>
                        </a:rPr>
                        <m:t>:</m:t>
                      </m:r>
                      <m:r>
                        <a:rPr lang="en-US" sz="2400" b="1" i="1" smtClean="0">
                          <a:solidFill>
                            <a:srgbClr val="000000"/>
                          </a:solidFill>
                          <a:effectLst/>
                          <a:latin typeface="Cambria Math" charset="0"/>
                          <a:ea typeface="Times New Roman" charset="0"/>
                          <a:cs typeface="Times New Roman" charset="0"/>
                        </a:rPr>
                        <m:t>   </m:t>
                      </m:r>
                      <m:r>
                        <a:rPr lang="ru-RU" sz="2400" b="1" i="1">
                          <a:latin typeface="Cambria Math" charset="0"/>
                        </a:rPr>
                        <m:t>∆</m:t>
                      </m:r>
                      <m:r>
                        <a:rPr lang="en-US" sz="2400" b="1" i="1">
                          <a:latin typeface="Cambria Math" charset="0"/>
                        </a:rPr>
                        <m:t>𝑽</m:t>
                      </m:r>
                      <m:r>
                        <a:rPr lang="ru-RU" sz="2400" b="1" i="1">
                          <a:latin typeface="Cambria Math" charset="0"/>
                        </a:rPr>
                        <m:t>&gt;</m:t>
                      </m:r>
                      <m:r>
                        <a:rPr lang="ru-RU" sz="2400" b="1" i="1">
                          <a:latin typeface="Cambria Math" charset="0"/>
                        </a:rPr>
                        <m:t>𝟎</m:t>
                      </m:r>
                      <m:r>
                        <m:rPr>
                          <m:nor/>
                        </m:rPr>
                        <a:rPr lang="ru-RU" sz="2400" b="1"/>
                        <m:t> и </m:t>
                      </m:r>
                      <m:r>
                        <a:rPr lang="ru-RU" sz="2400" b="1" i="1">
                          <a:latin typeface="Cambria Math" charset="0"/>
                        </a:rPr>
                        <m:t>𝑫</m:t>
                      </m:r>
                      <m:r>
                        <a:rPr lang="ru-RU" sz="2400" b="1" i="1">
                          <a:latin typeface="Cambria Math" charset="0"/>
                        </a:rPr>
                        <m:t>&gt;</m:t>
                      </m:r>
                      <m:r>
                        <a:rPr lang="ru-RU" sz="2400" b="1" i="1">
                          <a:latin typeface="Cambria Math" charset="0"/>
                        </a:rPr>
                        <m:t>𝟎</m:t>
                      </m:r>
                      <m:r>
                        <a:rPr lang="ru-RU" sz="2400" b="1" i="1">
                          <a:latin typeface="Cambria Math" charset="0"/>
                        </a:rPr>
                        <m:t>.</m:t>
                      </m:r>
                      <m:r>
                        <a:rPr lang="ru-RU" sz="2400" b="1" i="1">
                          <a:latin typeface="Cambria Math" charset="0"/>
                        </a:rPr>
                        <m:t>𝟓</m:t>
                      </m:r>
                      <m:r>
                        <a:rPr lang="ru-RU" sz="2400" b="1" i="1">
                          <a:latin typeface="Cambria Math" charset="0"/>
                        </a:rPr>
                        <m:t>𝑻</m:t>
                      </m:r>
                      <m:r>
                        <a:rPr lang="ru-RU" sz="2400" b="1" i="1">
                          <a:latin typeface="Cambria Math" charset="0"/>
                        </a:rPr>
                        <m:t>∆</m:t>
                      </m:r>
                      <m:r>
                        <a:rPr lang="ru-RU" sz="2400" b="1" i="1">
                          <a:latin typeface="Cambria Math" charset="0"/>
                        </a:rPr>
                        <m:t>𝑽</m:t>
                      </m:r>
                    </m:oMath>
                  </m:oMathPara>
                </a14:m>
                <a:endParaRPr lang="en-US" sz="2400" b="1" dirty="0"/>
              </a:p>
            </p:txBody>
          </p:sp>
        </mc:Choice>
        <mc:Fallback xmlns="">
          <p:sp>
            <p:nvSpPr>
              <p:cNvPr id="9" name="Rectangle 8"/>
              <p:cNvSpPr>
                <a:spLocks noRot="1" noChangeAspect="1" noMove="1" noResize="1" noEditPoints="1" noAdjustHandles="1" noChangeArrowheads="1" noChangeShapeType="1" noTextEdit="1"/>
              </p:cNvSpPr>
              <p:nvPr/>
            </p:nvSpPr>
            <p:spPr>
              <a:xfrm>
                <a:off x="631368" y="1655544"/>
                <a:ext cx="4989315" cy="461665"/>
              </a:xfrm>
              <a:prstGeom prst="rect">
                <a:avLst/>
              </a:prstGeom>
              <a:blipFill rotWithShape="0">
                <a:blip r:embed="rId4"/>
                <a:stretch>
                  <a:fillRect t="-105333" b="-133333"/>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31334" t="20214" r="14687" b="17333"/>
          <a:stretch/>
        </p:blipFill>
        <p:spPr>
          <a:xfrm>
            <a:off x="1493516" y="2295833"/>
            <a:ext cx="3261363" cy="2829977"/>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6048577" y="2267774"/>
                <a:ext cx="2697598"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𝒕</m:t>
                      </m:r>
                      <m:r>
                        <a:rPr lang="en-US" sz="2400" b="0" i="0">
                          <a:latin typeface="Cambria Math" charset="0"/>
                        </a:rPr>
                        <m:t>=</m:t>
                      </m:r>
                      <m:f>
                        <m:fPr>
                          <m:ctrlPr>
                            <a:rPr lang="en-US" sz="2400" b="0" i="1">
                              <a:latin typeface="Cambria Math"/>
                            </a:rPr>
                          </m:ctrlPr>
                        </m:fPr>
                        <m:num>
                          <m:d>
                            <m:dPr>
                              <m:begChr m:val=""/>
                              <m:ctrlPr>
                                <a:rPr lang="en-US" sz="2400" b="0" i="1">
                                  <a:latin typeface="Cambria Math"/>
                                </a:rPr>
                              </m:ctrlPr>
                            </m:dPr>
                            <m:e>
                              <m:r>
                                <a:rPr lang="en-US" sz="2400" b="1" i="1">
                                  <a:latin typeface="Cambria Math" charset="0"/>
                                </a:rPr>
                                <m:t>𝑻</m:t>
                              </m:r>
                              <m:r>
                                <a:rPr lang="en-US" sz="2400" b="0" i="0">
                                  <a:latin typeface="Cambria Math" charset="0"/>
                                </a:rPr>
                                <m:t>(</m:t>
                              </m:r>
                              <m:sSub>
                                <m:sSubPr>
                                  <m:ctrlPr>
                                    <a:rPr lang="en-US" sz="2400" b="0" i="1">
                                      <a:latin typeface="Cambria Math"/>
                                    </a:rPr>
                                  </m:ctrlPr>
                                </m:sSubPr>
                                <m:e>
                                  <m:r>
                                    <a:rPr lang="en-US" sz="2400" b="1" i="1">
                                      <a:latin typeface="Cambria Math" charset="0"/>
                                    </a:rPr>
                                    <m:t>𝑽</m:t>
                                  </m:r>
                                </m:e>
                                <m:sub>
                                  <m:r>
                                    <a:rPr lang="en-US" sz="2400" b="1" i="1">
                                      <a:latin typeface="Cambria Math" charset="0"/>
                                    </a:rPr>
                                    <m:t>𝒎𝒂𝒙</m:t>
                                  </m:r>
                                </m:sub>
                              </m:sSub>
                              <m:r>
                                <a:rPr lang="en-US" sz="2400" b="0" i="0">
                                  <a:latin typeface="Cambria Math" charset="0"/>
                                </a:rPr>
                                <m:t>−</m:t>
                              </m:r>
                              <m:r>
                                <a:rPr lang="en-US" sz="2400" b="1" i="1">
                                  <a:latin typeface="Cambria Math" charset="0"/>
                                </a:rPr>
                                <m:t>𝜟</m:t>
                              </m:r>
                              <m:r>
                                <a:rPr lang="en-US" sz="2400" b="1" i="1">
                                  <a:latin typeface="Cambria Math" charset="0"/>
                                </a:rPr>
                                <m:t>𝑽</m:t>
                              </m:r>
                            </m:e>
                          </m:d>
                        </m:num>
                        <m:den>
                          <m:r>
                            <a:rPr lang="en-US" sz="2400" b="0" i="0">
                              <a:latin typeface="Cambria Math" charset="0"/>
                            </a:rPr>
                            <m:t>2</m:t>
                          </m:r>
                          <m:sSub>
                            <m:sSubPr>
                              <m:ctrlPr>
                                <a:rPr lang="en-US" sz="2400" b="0" i="1">
                                  <a:latin typeface="Cambria Math"/>
                                </a:rPr>
                              </m:ctrlPr>
                            </m:sSubPr>
                            <m:e>
                              <m:r>
                                <a:rPr lang="en-US" sz="2400" b="1" i="1">
                                  <a:latin typeface="Cambria Math" charset="0"/>
                                </a:rPr>
                                <m:t>𝑽</m:t>
                              </m:r>
                            </m:e>
                            <m:sub>
                              <m:r>
                                <a:rPr lang="en-US" sz="2400" b="1" i="1">
                                  <a:latin typeface="Cambria Math" charset="0"/>
                                </a:rPr>
                                <m:t>𝒎𝒂𝒙</m:t>
                              </m:r>
                            </m:sub>
                          </m:sSub>
                          <m:r>
                            <a:rPr lang="en-US" sz="2400" b="0" i="0">
                              <a:latin typeface="Cambria Math" charset="0"/>
                            </a:rPr>
                            <m:t>−</m:t>
                          </m:r>
                          <m:r>
                            <a:rPr lang="en-US" sz="2400" b="1" i="1">
                              <a:latin typeface="Cambria Math" charset="0"/>
                            </a:rPr>
                            <m:t>𝜟</m:t>
                          </m:r>
                          <m:r>
                            <a:rPr lang="en-US" sz="2400" b="1" i="1">
                              <a:latin typeface="Cambria Math" charset="0"/>
                            </a:rPr>
                            <m:t>𝑽</m:t>
                          </m:r>
                        </m:den>
                      </m:f>
                    </m:oMath>
                  </m:oMathPara>
                </a14:m>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6048577" y="2267774"/>
                <a:ext cx="2697598" cy="871264"/>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048577" y="3392354"/>
                <a:ext cx="5739072"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400" b="1" i="1">
                          <a:latin typeface="Cambria Math" charset="0"/>
                        </a:rPr>
                        <m:t>𝟐</m:t>
                      </m:r>
                      <m:r>
                        <a:rPr lang="en-US" sz="2400" b="1" i="1">
                          <a:latin typeface="Cambria Math" charset="0"/>
                        </a:rPr>
                        <m:t>𝑻</m:t>
                      </m:r>
                      <m:sSubSup>
                        <m:sSubSupPr>
                          <m:ctrlPr>
                            <a:rPr lang="en-US" sz="2400" b="1" i="1">
                              <a:latin typeface="Cambria Math"/>
                            </a:rPr>
                          </m:ctrlPr>
                        </m:sSubSupPr>
                        <m:e>
                          <m:r>
                            <a:rPr lang="en-US" sz="2400" b="1" i="1">
                              <a:latin typeface="Cambria Math" charset="0"/>
                            </a:rPr>
                            <m:t>𝑽</m:t>
                          </m:r>
                        </m:e>
                        <m:sub>
                          <m:r>
                            <a:rPr lang="en-US" sz="2400" b="1" i="1">
                              <a:latin typeface="Cambria Math" charset="0"/>
                            </a:rPr>
                            <m:t>𝒎𝒂𝒙</m:t>
                          </m:r>
                        </m:sub>
                        <m:sup>
                          <m:r>
                            <a:rPr lang="ru-RU" sz="2400" b="1" i="1">
                              <a:latin typeface="Cambria Math" charset="0"/>
                            </a:rPr>
                            <m:t>𝟐</m:t>
                          </m:r>
                        </m:sup>
                      </m:sSubSup>
                      <m:r>
                        <a:rPr lang="ru-RU" sz="2400" b="1" i="1">
                          <a:latin typeface="Cambria Math" charset="0"/>
                        </a:rPr>
                        <m:t>−</m:t>
                      </m:r>
                      <m:r>
                        <a:rPr lang="ru-RU" sz="2400" b="1" i="1">
                          <a:latin typeface="Cambria Math" charset="0"/>
                        </a:rPr>
                        <m:t>𝟒</m:t>
                      </m:r>
                      <m:r>
                        <a:rPr lang="en-US" sz="2400" b="1" i="1">
                          <a:latin typeface="Cambria Math" charset="0"/>
                        </a:rPr>
                        <m:t>𝑫</m:t>
                      </m:r>
                      <m:sSub>
                        <m:sSubPr>
                          <m:ctrlPr>
                            <a:rPr lang="en-US" sz="2400" b="1" i="1">
                              <a:latin typeface="Cambria Math"/>
                            </a:rPr>
                          </m:ctrlPr>
                        </m:sSubPr>
                        <m:e>
                          <m:r>
                            <a:rPr lang="en-US" sz="2400" b="1" i="1">
                              <a:latin typeface="Cambria Math" charset="0"/>
                            </a:rPr>
                            <m:t>𝑽</m:t>
                          </m:r>
                        </m:e>
                        <m:sub>
                          <m:r>
                            <a:rPr lang="en-US" sz="2400" b="1" i="1">
                              <a:latin typeface="Cambria Math" charset="0"/>
                            </a:rPr>
                            <m:t>𝒎𝒂𝒙</m:t>
                          </m:r>
                        </m:sub>
                      </m:sSub>
                      <m:r>
                        <a:rPr lang="ru-RU" sz="2400" b="1" i="1">
                          <a:latin typeface="Cambria Math" charset="0"/>
                        </a:rPr>
                        <m:t>+∆</m:t>
                      </m:r>
                      <m:r>
                        <a:rPr lang="ru-RU" sz="2400" b="1" i="1">
                          <a:latin typeface="Cambria Math" charset="0"/>
                        </a:rPr>
                        <m:t>𝑽</m:t>
                      </m:r>
                      <m:d>
                        <m:dPr>
                          <m:ctrlPr>
                            <a:rPr lang="en-US" sz="2400" b="1" i="1">
                              <a:latin typeface="Cambria Math"/>
                            </a:rPr>
                          </m:ctrlPr>
                        </m:dPr>
                        <m:e>
                          <m:r>
                            <a:rPr lang="ru-RU" sz="2400" b="1" i="1">
                              <a:latin typeface="Cambria Math" charset="0"/>
                            </a:rPr>
                            <m:t>𝟐</m:t>
                          </m:r>
                          <m:r>
                            <a:rPr lang="ru-RU" sz="2400" b="1" i="1">
                              <a:latin typeface="Cambria Math" charset="0"/>
                            </a:rPr>
                            <m:t>𝑫</m:t>
                          </m:r>
                          <m:r>
                            <a:rPr lang="ru-RU" sz="2400" b="1" i="1">
                              <a:latin typeface="Cambria Math" charset="0"/>
                            </a:rPr>
                            <m:t>−</m:t>
                          </m:r>
                          <m:r>
                            <a:rPr lang="ru-RU" sz="2400" b="1" i="1">
                              <a:latin typeface="Cambria Math" charset="0"/>
                            </a:rPr>
                            <m:t>𝑻</m:t>
                          </m:r>
                          <m:r>
                            <a:rPr lang="ru-RU" sz="2400" b="1" i="1">
                              <a:latin typeface="Cambria Math" charset="0"/>
                            </a:rPr>
                            <m:t>∆</m:t>
                          </m:r>
                          <m:r>
                            <a:rPr lang="ru-RU" sz="2400" b="1" i="1">
                              <a:latin typeface="Cambria Math" charset="0"/>
                            </a:rPr>
                            <m:t>𝑽</m:t>
                          </m:r>
                        </m:e>
                      </m:d>
                      <m:r>
                        <a:rPr lang="ru-RU" sz="2400" b="1" i="1">
                          <a:latin typeface="Cambria Math" charset="0"/>
                        </a:rPr>
                        <m:t>=</m:t>
                      </m:r>
                      <m:r>
                        <a:rPr lang="ru-RU" sz="2400" b="1" i="1">
                          <a:latin typeface="Cambria Math" charset="0"/>
                        </a:rPr>
                        <m:t>𝟎</m:t>
                      </m:r>
                    </m:oMath>
                  </m:oMathPara>
                </a14:m>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048577" y="3392354"/>
                <a:ext cx="5739072" cy="47000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048577" y="4233394"/>
                <a:ext cx="2310184" cy="7850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𝒂</m:t>
                      </m:r>
                      <m:r>
                        <a:rPr lang="en-US" sz="2400" b="0" i="0">
                          <a:latin typeface="Cambria Math" charset="0"/>
                        </a:rPr>
                        <m:t>=</m:t>
                      </m:r>
                      <m:f>
                        <m:fPr>
                          <m:ctrlPr>
                            <a:rPr lang="en-US" sz="2400" b="0" i="1">
                              <a:latin typeface="Cambria Math"/>
                            </a:rPr>
                          </m:ctrlPr>
                        </m:fPr>
                        <m:num>
                          <m:sSub>
                            <m:sSubPr>
                              <m:ctrlPr>
                                <a:rPr lang="en-US" sz="2400" b="0" i="1">
                                  <a:latin typeface="Cambria Math"/>
                                </a:rPr>
                              </m:ctrlPr>
                            </m:sSubPr>
                            <m:e>
                              <m:r>
                                <a:rPr lang="en-US" sz="2400" b="1" i="1">
                                  <a:latin typeface="Cambria Math" charset="0"/>
                                </a:rPr>
                                <m:t>𝑽</m:t>
                              </m:r>
                            </m:e>
                            <m:sub>
                              <m:r>
                                <a:rPr lang="en-US" sz="2400" b="1" i="1">
                                  <a:latin typeface="Cambria Math" charset="0"/>
                                </a:rPr>
                                <m:t>𝒎𝒂𝒙</m:t>
                              </m:r>
                            </m:sub>
                          </m:sSub>
                          <m:r>
                            <a:rPr lang="en-US" sz="2400" b="0" i="0">
                              <a:latin typeface="Cambria Math" charset="0"/>
                            </a:rPr>
                            <m:t>−</m:t>
                          </m:r>
                          <m:r>
                            <a:rPr lang="en-US" sz="2400" b="1" i="1">
                              <a:latin typeface="Cambria Math" charset="0"/>
                            </a:rPr>
                            <m:t>𝜟</m:t>
                          </m:r>
                          <m:r>
                            <a:rPr lang="en-US" sz="2400" b="1" i="1">
                              <a:latin typeface="Cambria Math" charset="0"/>
                            </a:rPr>
                            <m:t>𝑽</m:t>
                          </m:r>
                        </m:num>
                        <m:den>
                          <m:r>
                            <a:rPr lang="en-US" sz="2400" b="1" i="1">
                              <a:latin typeface="Cambria Math" charset="0"/>
                            </a:rPr>
                            <m:t>𝒕</m:t>
                          </m:r>
                        </m:den>
                      </m:f>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6048577" y="4233394"/>
                <a:ext cx="2310184" cy="785087"/>
              </a:xfrm>
              <a:prstGeom prst="rect">
                <a:avLst/>
              </a:prstGeom>
              <a:blipFill rotWithShape="0">
                <a:blip r:embed="rId8"/>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5" name="Picture 14"/>
          <p:cNvPicPr>
            <a:picLocks noChangeAspect="1"/>
          </p:cNvPicPr>
          <p:nvPr/>
        </p:nvPicPr>
        <p:blipFill>
          <a:blip r:embed="rId10">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16" name="TextBox 15"/>
          <p:cNvSpPr txBox="1"/>
          <p:nvPr/>
        </p:nvSpPr>
        <p:spPr>
          <a:xfrm>
            <a:off x="1243583" y="274253"/>
            <a:ext cx="9741409" cy="707886"/>
          </a:xfrm>
          <a:prstGeom prst="rect">
            <a:avLst/>
          </a:prstGeom>
          <a:noFill/>
        </p:spPr>
        <p:txBody>
          <a:bodyPr wrap="square" rtlCol="0">
            <a:spAutoFit/>
          </a:bodyPr>
          <a:lstStyle/>
          <a:p>
            <a:pPr algn="ctr"/>
            <a:r>
              <a:rPr lang="ru-RU" sz="4000" b="1" dirty="0">
                <a:solidFill>
                  <a:srgbClr val="1E5C99"/>
                </a:solidFill>
              </a:rPr>
              <a:t>Алгоритмы корректирующих воздействий</a:t>
            </a:r>
            <a:endParaRPr lang="en-US" sz="4000" b="1" dirty="0">
              <a:solidFill>
                <a:srgbClr val="1E5C99"/>
              </a:solidFill>
            </a:endParaRPr>
          </a:p>
        </p:txBody>
      </p:sp>
    </p:spTree>
    <p:extLst>
      <p:ext uri="{BB962C8B-B14F-4D97-AF65-F5344CB8AC3E}">
        <p14:creationId xmlns:p14="http://schemas.microsoft.com/office/powerpoint/2010/main" val="171014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3655</TotalTime>
  <Words>1882</Words>
  <Application>Microsoft Office PowerPoint</Application>
  <PresentationFormat>Произвольный</PresentationFormat>
  <Paragraphs>189</Paragraphs>
  <Slides>16</Slides>
  <Notes>16</Notes>
  <HiddenSlides>1</HiddenSlides>
  <MMClips>2</MMClips>
  <ScaleCrop>false</ScaleCrop>
  <HeadingPairs>
    <vt:vector size="4" baseType="variant">
      <vt:variant>
        <vt:lpstr>Тема</vt:lpstr>
      </vt:variant>
      <vt:variant>
        <vt:i4>1</vt:i4>
      </vt:variant>
      <vt:variant>
        <vt:lpstr>Заголовки слайдов</vt:lpstr>
      </vt:variant>
      <vt:variant>
        <vt:i4>16</vt:i4>
      </vt:variant>
    </vt:vector>
  </HeadingPairs>
  <TitlesOfParts>
    <vt:vector size="17" baseType="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Vladimir Rakhmanov</dc:creator>
  <cp:lastModifiedBy>Sergey Rakhmanov</cp:lastModifiedBy>
  <cp:revision>89</cp:revision>
  <dcterms:created xsi:type="dcterms:W3CDTF">2017-01-06T13:09:07Z</dcterms:created>
  <dcterms:modified xsi:type="dcterms:W3CDTF">2017-01-11T20:17:17Z</dcterms:modified>
</cp:coreProperties>
</file>